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411" r:id="rId3"/>
    <p:sldId id="404" r:id="rId4"/>
    <p:sldId id="405" r:id="rId5"/>
    <p:sldId id="406" r:id="rId6"/>
    <p:sldId id="407" r:id="rId7"/>
    <p:sldId id="408" r:id="rId8"/>
    <p:sldId id="409" r:id="rId9"/>
    <p:sldId id="412" r:id="rId10"/>
    <p:sldId id="410" r:id="rId11"/>
    <p:sldId id="375" r:id="rId12"/>
    <p:sldId id="337" r:id="rId13"/>
    <p:sldId id="413" r:id="rId14"/>
    <p:sldId id="381" r:id="rId15"/>
    <p:sldId id="416" r:id="rId16"/>
    <p:sldId id="417" r:id="rId17"/>
    <p:sldId id="418" r:id="rId18"/>
    <p:sldId id="385" r:id="rId19"/>
    <p:sldId id="414" r:id="rId20"/>
    <p:sldId id="419" r:id="rId21"/>
    <p:sldId id="420" r:id="rId22"/>
    <p:sldId id="421" r:id="rId23"/>
    <p:sldId id="422" r:id="rId24"/>
    <p:sldId id="402" r:id="rId25"/>
    <p:sldId id="415" r:id="rId26"/>
    <p:sldId id="423" r:id="rId27"/>
    <p:sldId id="394" r:id="rId28"/>
    <p:sldId id="398" r:id="rId29"/>
    <p:sldId id="32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-21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8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DA4C2-EF8E-CB4C-AAC5-C41042D67E63}" type="datetimeFigureOut">
              <a:rPr lang="en-US" smtClean="0"/>
              <a:t>3/2/17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31B7D-2AE0-6B4B-B185-7F22B141B2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59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sample template was designed by Katharine Hayhoe, Texas Tech University. </a:t>
            </a:r>
            <a:r>
              <a:rPr lang="en-US" dirty="0" err="1" smtClean="0"/>
              <a:t>k</a:t>
            </a:r>
            <a:r>
              <a:rPr lang="en-US" smtClean="0"/>
              <a:t>atharine.hayhoe</a:t>
            </a:r>
            <a:r>
              <a:rPr lang="en-US" err="1" smtClean="0"/>
              <a:t>@</a:t>
            </a:r>
            <a:r>
              <a:rPr lang="en-US" smtClean="0"/>
              <a:t>ttu.edu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31B7D-2AE0-6B4B-B185-7F22B141B2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35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>
                <a:latin typeface="Calibri"/>
                <a:cs typeface="Calibri"/>
              </a:rPr>
              <a:t>The weather goes up and down from day to day and year to year – sometimes it is hot, other times it is cool. Sometimes it is dry,</a:t>
            </a:r>
            <a:r>
              <a:rPr lang="en-US" baseline="0" dirty="0" smtClean="0">
                <a:latin typeface="Calibri"/>
                <a:cs typeface="Calibri"/>
              </a:rPr>
              <a:t> other times it is wet. But overall, we count on the fact that over climate timescales of 20-30 years or more, climate is stable. This USED to be a reasonable assumption, but it is not any longer</a:t>
            </a:r>
            <a:r>
              <a:rPr lang="en-US" baseline="0" dirty="0" smtClean="0">
                <a:latin typeface="Calibri"/>
                <a:cs typeface="Calibri"/>
              </a:rPr>
              <a:t>. Figure by K. Hayhoe</a:t>
            </a:r>
            <a:endParaRPr lang="en-US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54A09-A44D-DD40-82B7-970005C749E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31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dirty="0" smtClean="0">
                <a:latin typeface="Calibri"/>
                <a:cs typeface="Calibri"/>
              </a:rPr>
              <a:t>Today,</a:t>
            </a:r>
            <a:r>
              <a:rPr lang="en-US" baseline="0" dirty="0" smtClean="0">
                <a:latin typeface="Calibri"/>
                <a:cs typeface="Calibri"/>
              </a:rPr>
              <a:t> climate is changing. We still have hot and cool months, wet and dry years: but over climate timescales of 20-30 years or more, climate is changing.</a:t>
            </a:r>
            <a:endParaRPr lang="en-US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554A09-A44D-DD40-82B7-970005C749E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31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 2" charset="0"/>
              <a:buNone/>
            </a:pPr>
            <a:r>
              <a:rPr lang="en-US">
                <a:solidFill>
                  <a:srgbClr val="20202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AOGCMs evaluated in 20+ peer-reviewed journal articles* on ability to simulate key variables relevant to climate that include:</a:t>
            </a:r>
          </a:p>
          <a:p>
            <a:pPr eaLnBrk="1" hangingPunct="1">
              <a:buFont typeface="Wingdings 2" charset="0"/>
              <a:buNone/>
            </a:pPr>
            <a:endParaRPr lang="en-US">
              <a:solidFill>
                <a:srgbClr val="20202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FontTx/>
              <a:buChar char="•"/>
            </a:pPr>
            <a:r>
              <a:rPr lang="en-US">
                <a:solidFill>
                  <a:srgbClr val="20202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Albedo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rgbClr val="20202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Cloud Radiative Forcing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rgbClr val="20202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N/S Hemisphere SLP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rgbClr val="20202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(Ant-)Arctic surface T &amp; SLP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rgbClr val="20202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Antarctic Circumpolar Current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rgbClr val="20202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Central US temperature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rgbClr val="20202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Indian Summer Monsoon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rgbClr val="20202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Indian Ocean Dipole</a:t>
            </a:r>
          </a:p>
          <a:p>
            <a:pPr eaLnBrk="1" hangingPunct="1">
              <a:buFontTx/>
              <a:buChar char="•"/>
            </a:pPr>
            <a:r>
              <a:rPr lang="en-US">
                <a:solidFill>
                  <a:srgbClr val="20202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Teleconnection patterns (ENSO, AO, PDO, PNA, NAO, AMO)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 marL="37929628" indent="-37472453"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5pPr>
            <a:lvl6pPr marL="457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6pPr>
            <a:lvl7pPr marL="914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7pPr>
            <a:lvl8pPr marL="137152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8pPr>
            <a:lvl9pPr marL="182869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defRPr>
            </a:lvl9pPr>
          </a:lstStyle>
          <a:p>
            <a:pPr eaLnBrk="1" hangingPunct="1"/>
            <a:fld id="{7665638D-2A42-954D-A568-F4A438A92669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Darker font is used for more robust conclusions. Lighter font for more tentative conclusions.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31B7D-2AE0-6B4B-B185-7F22B141B2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6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31B7D-2AE0-6B4B-B185-7F22B141B2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18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663" y="460375"/>
            <a:ext cx="8204200" cy="9874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92125" y="1676400"/>
            <a:ext cx="4016375" cy="357505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0900" y="1676400"/>
            <a:ext cx="4017963" cy="17113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0900" y="3540125"/>
            <a:ext cx="4017963" cy="1711325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80975" y="6424613"/>
            <a:ext cx="609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94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95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06400"/>
            <a:ext cx="7772400" cy="5715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68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340940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415860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879893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1879893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644060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644060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644060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644060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990702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990702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99070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CA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990702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6822454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6822454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9134" y="188640"/>
            <a:ext cx="8640960" cy="6480720"/>
          </a:xfrm>
          <a:prstGeom prst="rect">
            <a:avLst/>
          </a:prstGeom>
          <a:solidFill>
            <a:schemeClr val="bg1"/>
          </a:solidFill>
          <a:ln w="6350">
            <a:solidFill>
              <a:schemeClr val="accent6">
                <a:lumMod val="50000"/>
              </a:schemeClr>
            </a:solidFill>
          </a:ln>
          <a:effectLst>
            <a:glow rad="101600">
              <a:schemeClr val="tx1">
                <a:lumMod val="65000"/>
                <a:lumOff val="35000"/>
                <a:alpha val="7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6822454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6864" cy="838200"/>
          </a:xfrm>
          <a:solidFill>
            <a:schemeClr val="tx1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mk-MK" dirty="0"/>
          </a:p>
        </p:txBody>
      </p:sp>
    </p:spTree>
    <p:extLst>
      <p:ext uri="{BB962C8B-B14F-4D97-AF65-F5344CB8AC3E}">
        <p14:creationId xmlns:p14="http://schemas.microsoft.com/office/powerpoint/2010/main" val="2682245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/>
          <a:lstStyle/>
          <a:p>
            <a:fld id="{9B579133-2CC9-B14C-8EAE-D3D79440CAFF}" type="datetimeFigureOut">
              <a:rPr lang="en-US" smtClean="0"/>
              <a:t>3/2/17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33420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365910"/>
            <a:ext cx="7810500" cy="4900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1187A4F-8AB0-2C47-A3AD-16675B3B17F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15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" charset="2"/>
        <a:buChar char="Ø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592028"/>
            <a:ext cx="8915400" cy="2026496"/>
          </a:xfrm>
        </p:spPr>
        <p:txBody>
          <a:bodyPr lIns="1005840">
            <a:noAutofit/>
          </a:bodyPr>
          <a:lstStyle/>
          <a:p>
            <a:r>
              <a:rPr lang="en-US" sz="5400" dirty="0" smtClean="0"/>
              <a:t>Climate Projections for [insert your city or region]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618524"/>
            <a:ext cx="8001000" cy="123947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[YOUR NAME]</a:t>
            </a:r>
          </a:p>
          <a:p>
            <a:pPr>
              <a:spcBef>
                <a:spcPts val="400"/>
              </a:spcBef>
            </a:pPr>
            <a:r>
              <a:rPr lang="en-US" sz="2000" dirty="0" smtClean="0"/>
              <a:t>[Your Organization or Institution]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47980" y="1230224"/>
            <a:ext cx="6271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INSERT A PHOTO OR A PICTURE OF YOUR CITY OR REGION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57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3420"/>
            <a:ext cx="8913813" cy="1532546"/>
          </a:xfrm>
        </p:spPr>
        <p:txBody>
          <a:bodyPr>
            <a:normAutofit/>
          </a:bodyPr>
          <a:lstStyle/>
          <a:p>
            <a:r>
              <a:rPr lang="en-US" dirty="0" smtClean="0"/>
              <a:t>Projections for [insert name of city or region]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539" y="1993868"/>
            <a:ext cx="8522274" cy="2848307"/>
          </a:xfrm>
        </p:spPr>
        <p:txBody>
          <a:bodyPr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sz="2800" dirty="0" smtClean="0"/>
              <a:t>These projections :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Are based on a subset of 6 of the latest </a:t>
            </a:r>
            <a:r>
              <a:rPr lang="en-US" sz="2600" dirty="0"/>
              <a:t>generation of global climate model simulations (CMIP5</a:t>
            </a:r>
            <a:r>
              <a:rPr lang="en-US" sz="2600" dirty="0" smtClean="0"/>
              <a:t>) that are able to accurately reproduce the Indian Monsoon</a:t>
            </a:r>
            <a:endParaRPr lang="en-US" sz="2600" dirty="0"/>
          </a:p>
          <a:p>
            <a:pPr>
              <a:spcBef>
                <a:spcPts val="1200"/>
              </a:spcBef>
            </a:pPr>
            <a:r>
              <a:rPr lang="en-US" sz="2600" dirty="0" smtClean="0"/>
              <a:t>Use the higher (RCP 8.5) and lower (RCP 4.5) future scenarios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Have been downscaled to the [insert name of city] weather station as well as to a 30 arc second grid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[insert list of indicators that you will show them]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86416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763" r="21284"/>
          <a:stretch/>
        </p:blipFill>
        <p:spPr>
          <a:xfrm>
            <a:off x="279401" y="1432579"/>
            <a:ext cx="6395156" cy="5162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future scenarios: higher and lower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835" y="1432579"/>
            <a:ext cx="2202369" cy="17479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8374" r="26644"/>
          <a:stretch/>
        </p:blipFill>
        <p:spPr>
          <a:xfrm>
            <a:off x="6571835" y="3753555"/>
            <a:ext cx="2195736" cy="184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81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457200">
            <a:noAutofit/>
          </a:bodyPr>
          <a:lstStyle/>
          <a:p>
            <a:r>
              <a:rPr lang="en-US" sz="3200" dirty="0" smtClean="0"/>
              <a:t>Downscaling from global models to the city level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995" t="23463" r="31389" b="5344"/>
          <a:stretch/>
        </p:blipFill>
        <p:spPr>
          <a:xfrm>
            <a:off x="193266" y="1444643"/>
            <a:ext cx="2843802" cy="2213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66" y="3959951"/>
            <a:ext cx="2843803" cy="22181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75120" y="2322684"/>
            <a:ext cx="3478102" cy="2892564"/>
            <a:chOff x="3202730" y="2322684"/>
            <a:chExt cx="3478102" cy="28925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4924" y="2322684"/>
              <a:ext cx="2925908" cy="2892564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3202730" y="2498839"/>
              <a:ext cx="552194" cy="115968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3202730" y="3903704"/>
              <a:ext cx="552194" cy="115968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336435" y="1178864"/>
            <a:ext cx="2632974" cy="1653105"/>
            <a:chOff x="6336435" y="1178864"/>
            <a:chExt cx="2632974" cy="16531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25510" r="21663" b="10155"/>
            <a:stretch/>
          </p:blipFill>
          <p:spPr>
            <a:xfrm>
              <a:off x="7103450" y="1178864"/>
              <a:ext cx="1865959" cy="1653105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 rot="20131372">
              <a:off x="6336435" y="2029443"/>
              <a:ext cx="565999" cy="469396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627670" y="2881183"/>
            <a:ext cx="2341739" cy="1653106"/>
            <a:chOff x="6627670" y="2881183"/>
            <a:chExt cx="2341739" cy="165310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23621" r="16710" b="28614"/>
            <a:stretch/>
          </p:blipFill>
          <p:spPr>
            <a:xfrm>
              <a:off x="7127068" y="2881183"/>
              <a:ext cx="1842341" cy="1653106"/>
            </a:xfrm>
            <a:prstGeom prst="rect">
              <a:avLst/>
            </a:prstGeom>
          </p:spPr>
        </p:pic>
        <p:sp>
          <p:nvSpPr>
            <p:cNvPr id="15" name="Right Arrow 14"/>
            <p:cNvSpPr/>
            <p:nvPr/>
          </p:nvSpPr>
          <p:spPr>
            <a:xfrm>
              <a:off x="6627670" y="3338146"/>
              <a:ext cx="475780" cy="469396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36436" y="4583503"/>
            <a:ext cx="2665623" cy="1594613"/>
            <a:chOff x="6336436" y="4583503"/>
            <a:chExt cx="2665623" cy="15946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7"/>
            <a:srcRect l="24691" t="11972" b="5222"/>
            <a:stretch/>
          </p:blipFill>
          <p:spPr>
            <a:xfrm>
              <a:off x="7125233" y="4583503"/>
              <a:ext cx="1876826" cy="1594613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 rot="2344436">
              <a:off x="6336436" y="4679665"/>
              <a:ext cx="565999" cy="469396"/>
            </a:xfrm>
            <a:prstGeom prst="right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118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PROJECTIONS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THREE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876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5515" y="2400920"/>
            <a:ext cx="6291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Insert a map, a bar chart, or a time series here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8006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5515" y="2400920"/>
            <a:ext cx="6291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Insert a map, a bar chart, or a time series here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282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5515" y="2400920"/>
            <a:ext cx="6291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Insert a map, a bar chart, or a time series here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282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5515" y="2400920"/>
            <a:ext cx="6291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Insert a map, a bar chart, or a time series here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12822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expect … for temperature?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290" y="1365909"/>
            <a:ext cx="8122610" cy="515342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Observed and future changes </a:t>
            </a:r>
            <a:r>
              <a:rPr lang="en-US" sz="3200" b="1" dirty="0">
                <a:solidFill>
                  <a:schemeClr val="tx1"/>
                </a:solidFill>
              </a:rPr>
              <a:t>are consistent with larger-scale trends observed across the </a:t>
            </a:r>
            <a:r>
              <a:rPr lang="en-US" sz="3200" b="1" dirty="0" smtClean="0">
                <a:solidFill>
                  <a:schemeClr val="tx1"/>
                </a:solidFill>
              </a:rPr>
              <a:t>India </a:t>
            </a:r>
            <a:r>
              <a:rPr lang="en-US" sz="3200" b="1" dirty="0">
                <a:solidFill>
                  <a:schemeClr val="tx1"/>
                </a:solidFill>
              </a:rPr>
              <a:t>and the world. 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On average, summer days and nights will be warmer and high temperature extremes more frequent.</a:t>
            </a:r>
          </a:p>
          <a:p>
            <a:r>
              <a:rPr lang="en-US" sz="3200" dirty="0">
                <a:solidFill>
                  <a:srgbClr val="000000"/>
                </a:solidFill>
              </a:rPr>
              <a:t>Past mid-century</a:t>
            </a:r>
            <a:r>
              <a:rPr lang="en-US" sz="3200" dirty="0" smtClean="0">
                <a:solidFill>
                  <a:srgbClr val="000000"/>
                </a:solidFill>
              </a:rPr>
              <a:t>, there are </a:t>
            </a:r>
            <a:r>
              <a:rPr lang="en-US" sz="3200" dirty="0">
                <a:solidFill>
                  <a:srgbClr val="000000"/>
                </a:solidFill>
              </a:rPr>
              <a:t>increasingly greater changes under a higher vs. a lower scenario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96265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PRECIPITATION PROJECTIONS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FOUR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9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706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5515" y="2400920"/>
            <a:ext cx="6291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Insert a map, a bar chart, or a time series here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960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5515" y="2400920"/>
            <a:ext cx="6291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Insert a map, a bar chart, or a time series here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28900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5515" y="2400920"/>
            <a:ext cx="6291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Insert a map, a bar chart, or a time series here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58679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65515" y="2400920"/>
            <a:ext cx="6291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Insert a map, a bar chart, or a time series here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14418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expect … for precipitation?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290" y="1365909"/>
            <a:ext cx="8122610" cy="515342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1"/>
                </a:solidFill>
              </a:rPr>
              <a:t>Observed and future changes </a:t>
            </a:r>
            <a:r>
              <a:rPr lang="en-US" sz="3200" b="1" dirty="0">
                <a:solidFill>
                  <a:schemeClr val="tx1"/>
                </a:solidFill>
              </a:rPr>
              <a:t>are consistent with larger-scale trends observed across </a:t>
            </a:r>
            <a:r>
              <a:rPr lang="en-US" sz="3200" b="1" dirty="0" smtClean="0">
                <a:solidFill>
                  <a:schemeClr val="tx1"/>
                </a:solidFill>
              </a:rPr>
              <a:t>India </a:t>
            </a:r>
            <a:r>
              <a:rPr lang="en-US" sz="3200" b="1" dirty="0">
                <a:solidFill>
                  <a:schemeClr val="tx1"/>
                </a:solidFill>
              </a:rPr>
              <a:t>and the world. </a:t>
            </a:r>
            <a:endParaRPr lang="en-US" sz="3200" b="1" dirty="0" smtClean="0">
              <a:solidFill>
                <a:schemeClr val="tx1"/>
              </a:solidFill>
            </a:endParaRPr>
          </a:p>
          <a:p>
            <a:r>
              <a:rPr lang="en-US" sz="3200" dirty="0" smtClean="0">
                <a:solidFill>
                  <a:schemeClr val="tx1"/>
                </a:solidFill>
              </a:rPr>
              <a:t>Average precipitation won’t change much, but rainfall will become more variable, increasing risk of both wet and dry extremes</a:t>
            </a:r>
          </a:p>
          <a:p>
            <a:pPr>
              <a:buSzPts val="4500"/>
            </a:pPr>
            <a:r>
              <a:rPr lang="en-US" sz="3200" dirty="0">
                <a:solidFill>
                  <a:srgbClr val="595959"/>
                </a:solidFill>
              </a:rPr>
              <a:t>In contrast to temperature, </a:t>
            </a:r>
            <a:r>
              <a:rPr lang="en-US" sz="3200" dirty="0" smtClean="0">
                <a:solidFill>
                  <a:srgbClr val="595959"/>
                </a:solidFill>
              </a:rPr>
              <a:t>there are no significant differences </a:t>
            </a:r>
            <a:r>
              <a:rPr lang="en-US" sz="3200" dirty="0">
                <a:solidFill>
                  <a:srgbClr val="595959"/>
                </a:solidFill>
              </a:rPr>
              <a:t>between scenarios for precipitation in this region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30970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FIVE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98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Insert conclusions here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94532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6672" t="-235" r="44886" b="148"/>
          <a:stretch/>
        </p:blipFill>
        <p:spPr>
          <a:xfrm>
            <a:off x="141098" y="1535630"/>
            <a:ext cx="3221447" cy="47334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5089" y="1535630"/>
            <a:ext cx="5288724" cy="5090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Build our resilience to the risks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/>
              <a:t>we know already exist</a:t>
            </a:r>
          </a:p>
          <a:p>
            <a:pPr marL="0" indent="0">
              <a:buNone/>
            </a:pPr>
            <a:r>
              <a:rPr lang="en-US" sz="2800" dirty="0" smtClean="0"/>
              <a:t>Increase resilience to the risks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/>
              <a:t>we know are getting stronger and/or more frequent</a:t>
            </a:r>
          </a:p>
          <a:p>
            <a:pPr marL="0" indent="0">
              <a:buNone/>
            </a:pPr>
            <a:r>
              <a:rPr lang="en-US" sz="2800" dirty="0" smtClean="0"/>
              <a:t>Incorporate quantitative climate projections into preparing for risks 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800" b="1" dirty="0" smtClean="0"/>
              <a:t>we know will intensify under greater change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9" y="1535630"/>
            <a:ext cx="3221447" cy="484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59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108" b="3843"/>
          <a:stretch/>
        </p:blipFill>
        <p:spPr>
          <a:xfrm>
            <a:off x="467544" y="404664"/>
            <a:ext cx="8236717" cy="603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0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THANK YOU!</a:t>
            </a:r>
            <a:endParaRPr lang="en-US" sz="4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 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65253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33419"/>
            <a:ext cx="8913813" cy="1314281"/>
          </a:xfrm>
        </p:spPr>
        <p:txBody>
          <a:bodyPr>
            <a:normAutofit/>
          </a:bodyPr>
          <a:lstStyle/>
          <a:p>
            <a:r>
              <a:rPr lang="en-US" dirty="0" smtClean="0"/>
              <a:t>Our society is built on the assumption of a stable climate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691680" y="4221088"/>
            <a:ext cx="6219641" cy="1187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1691680" y="2348880"/>
            <a:ext cx="6184032" cy="3501085"/>
          </a:xfrm>
          <a:custGeom>
            <a:avLst/>
            <a:gdLst>
              <a:gd name="connsiteX0" fmla="*/ 0 w 6184032"/>
              <a:gd name="connsiteY0" fmla="*/ 1346128 h 3501085"/>
              <a:gd name="connsiteX1" fmla="*/ 261130 w 6184032"/>
              <a:gd name="connsiteY1" fmla="*/ 2901122 h 3501085"/>
              <a:gd name="connsiteX2" fmla="*/ 367956 w 6184032"/>
              <a:gd name="connsiteY2" fmla="*/ 40407 h 3501085"/>
              <a:gd name="connsiteX3" fmla="*/ 474782 w 6184032"/>
              <a:gd name="connsiteY3" fmla="*/ 3470891 h 3501085"/>
              <a:gd name="connsiteX4" fmla="*/ 569738 w 6184032"/>
              <a:gd name="connsiteY4" fmla="*/ 1749714 h 3501085"/>
              <a:gd name="connsiteX5" fmla="*/ 652825 w 6184032"/>
              <a:gd name="connsiteY5" fmla="*/ 2355094 h 3501085"/>
              <a:gd name="connsiteX6" fmla="*/ 712173 w 6184032"/>
              <a:gd name="connsiteY6" fmla="*/ 1096854 h 3501085"/>
              <a:gd name="connsiteX7" fmla="*/ 830868 w 6184032"/>
              <a:gd name="connsiteY7" fmla="*/ 3007954 h 3501085"/>
              <a:gd name="connsiteX8" fmla="*/ 890216 w 6184032"/>
              <a:gd name="connsiteY8" fmla="*/ 491474 h 3501085"/>
              <a:gd name="connsiteX9" fmla="*/ 1115737 w 6184032"/>
              <a:gd name="connsiteY9" fmla="*/ 3304708 h 3501085"/>
              <a:gd name="connsiteX10" fmla="*/ 1151346 w 6184032"/>
              <a:gd name="connsiteY10" fmla="*/ 1654753 h 3501085"/>
              <a:gd name="connsiteX11" fmla="*/ 1281911 w 6184032"/>
              <a:gd name="connsiteY11" fmla="*/ 2283872 h 3501085"/>
              <a:gd name="connsiteX12" fmla="*/ 1341258 w 6184032"/>
              <a:gd name="connsiteY12" fmla="*/ 1690363 h 3501085"/>
              <a:gd name="connsiteX13" fmla="*/ 1495562 w 6184032"/>
              <a:gd name="connsiteY13" fmla="*/ 2628108 h 3501085"/>
              <a:gd name="connsiteX14" fmla="*/ 1673606 w 6184032"/>
              <a:gd name="connsiteY14" fmla="*/ 871320 h 3501085"/>
              <a:gd name="connsiteX15" fmla="*/ 1922866 w 6184032"/>
              <a:gd name="connsiteY15" fmla="*/ 2972343 h 3501085"/>
              <a:gd name="connsiteX16" fmla="*/ 2100909 w 6184032"/>
              <a:gd name="connsiteY16" fmla="*/ 1963377 h 3501085"/>
              <a:gd name="connsiteX17" fmla="*/ 2243344 w 6184032"/>
              <a:gd name="connsiteY17" fmla="*/ 2912992 h 3501085"/>
              <a:gd name="connsiteX18" fmla="*/ 2445126 w 6184032"/>
              <a:gd name="connsiteY18" fmla="*/ 2639978 h 3501085"/>
              <a:gd name="connsiteX19" fmla="*/ 2587560 w 6184032"/>
              <a:gd name="connsiteY19" fmla="*/ 3114785 h 3501085"/>
              <a:gd name="connsiteX20" fmla="*/ 2623169 w 6184032"/>
              <a:gd name="connsiteY20" fmla="*/ 752618 h 3501085"/>
              <a:gd name="connsiteX21" fmla="*/ 2813082 w 6184032"/>
              <a:gd name="connsiteY21" fmla="*/ 2141430 h 3501085"/>
              <a:gd name="connsiteX22" fmla="*/ 3050473 w 6184032"/>
              <a:gd name="connsiteY22" fmla="*/ 1690363 h 3501085"/>
              <a:gd name="connsiteX23" fmla="*/ 3074212 w 6184032"/>
              <a:gd name="connsiteY23" fmla="*/ 2984213 h 3501085"/>
              <a:gd name="connsiteX24" fmla="*/ 3157299 w 6184032"/>
              <a:gd name="connsiteY24" fmla="*/ 823840 h 3501085"/>
              <a:gd name="connsiteX25" fmla="*/ 3335342 w 6184032"/>
              <a:gd name="connsiteY25" fmla="*/ 3126656 h 3501085"/>
              <a:gd name="connsiteX26" fmla="*/ 3513385 w 6184032"/>
              <a:gd name="connsiteY26" fmla="*/ 1737844 h 3501085"/>
              <a:gd name="connsiteX27" fmla="*/ 3548994 w 6184032"/>
              <a:gd name="connsiteY27" fmla="*/ 2355094 h 3501085"/>
              <a:gd name="connsiteX28" fmla="*/ 3691428 w 6184032"/>
              <a:gd name="connsiteY28" fmla="*/ 289681 h 3501085"/>
              <a:gd name="connsiteX29" fmla="*/ 3774515 w 6184032"/>
              <a:gd name="connsiteY29" fmla="*/ 1595402 h 3501085"/>
              <a:gd name="connsiteX30" fmla="*/ 3857602 w 6184032"/>
              <a:gd name="connsiteY30" fmla="*/ 4797 h 3501085"/>
              <a:gd name="connsiteX31" fmla="*/ 4083123 w 6184032"/>
              <a:gd name="connsiteY31" fmla="*/ 2224521 h 3501085"/>
              <a:gd name="connsiteX32" fmla="*/ 4178079 w 6184032"/>
              <a:gd name="connsiteY32" fmla="*/ 1820935 h 3501085"/>
              <a:gd name="connsiteX33" fmla="*/ 4344253 w 6184032"/>
              <a:gd name="connsiteY33" fmla="*/ 2663718 h 3501085"/>
              <a:gd name="connsiteX34" fmla="*/ 4391731 w 6184032"/>
              <a:gd name="connsiteY34" fmla="*/ 1524180 h 3501085"/>
              <a:gd name="connsiteX35" fmla="*/ 4593513 w 6184032"/>
              <a:gd name="connsiteY35" fmla="*/ 3150396 h 3501085"/>
              <a:gd name="connsiteX36" fmla="*/ 4629122 w 6184032"/>
              <a:gd name="connsiteY36" fmla="*/ 752618 h 3501085"/>
              <a:gd name="connsiteX37" fmla="*/ 4913991 w 6184032"/>
              <a:gd name="connsiteY37" fmla="*/ 2723069 h 3501085"/>
              <a:gd name="connsiteX38" fmla="*/ 5044556 w 6184032"/>
              <a:gd name="connsiteY38" fmla="*/ 1215556 h 3501085"/>
              <a:gd name="connsiteX39" fmla="*/ 5151382 w 6184032"/>
              <a:gd name="connsiteY39" fmla="*/ 2461925 h 3501085"/>
              <a:gd name="connsiteX40" fmla="*/ 5436251 w 6184032"/>
              <a:gd name="connsiteY40" fmla="*/ 1322387 h 3501085"/>
              <a:gd name="connsiteX41" fmla="*/ 5578686 w 6184032"/>
              <a:gd name="connsiteY41" fmla="*/ 2663718 h 3501085"/>
              <a:gd name="connsiteX42" fmla="*/ 5661772 w 6184032"/>
              <a:gd name="connsiteY42" fmla="*/ 360902 h 3501085"/>
              <a:gd name="connsiteX43" fmla="*/ 5792337 w 6184032"/>
              <a:gd name="connsiteY43" fmla="*/ 3091045 h 3501085"/>
              <a:gd name="connsiteX44" fmla="*/ 5768598 w 6184032"/>
              <a:gd name="connsiteY44" fmla="*/ 1524180 h 3501085"/>
              <a:gd name="connsiteX45" fmla="*/ 5887294 w 6184032"/>
              <a:gd name="connsiteY45" fmla="*/ 1678493 h 3501085"/>
              <a:gd name="connsiteX46" fmla="*/ 6017859 w 6184032"/>
              <a:gd name="connsiteY46" fmla="*/ 1037503 h 3501085"/>
              <a:gd name="connsiteX47" fmla="*/ 6089076 w 6184032"/>
              <a:gd name="connsiteY47" fmla="*/ 1844676 h 3501085"/>
              <a:gd name="connsiteX48" fmla="*/ 6184032 w 6184032"/>
              <a:gd name="connsiteY48" fmla="*/ 2616238 h 3501085"/>
              <a:gd name="connsiteX49" fmla="*/ 6184032 w 6184032"/>
              <a:gd name="connsiteY49" fmla="*/ 2616238 h 350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184032" h="3501085">
                <a:moveTo>
                  <a:pt x="0" y="1346128"/>
                </a:moveTo>
                <a:cubicBezTo>
                  <a:pt x="99902" y="2232435"/>
                  <a:pt x="199804" y="3118742"/>
                  <a:pt x="261130" y="2901122"/>
                </a:cubicBezTo>
                <a:cubicBezTo>
                  <a:pt x="322456" y="2683502"/>
                  <a:pt x="332347" y="-54555"/>
                  <a:pt x="367956" y="40407"/>
                </a:cubicBezTo>
                <a:cubicBezTo>
                  <a:pt x="403565" y="135368"/>
                  <a:pt x="441152" y="3186007"/>
                  <a:pt x="474782" y="3470891"/>
                </a:cubicBezTo>
                <a:cubicBezTo>
                  <a:pt x="508412" y="3755775"/>
                  <a:pt x="540064" y="1935680"/>
                  <a:pt x="569738" y="1749714"/>
                </a:cubicBezTo>
                <a:cubicBezTo>
                  <a:pt x="599412" y="1563748"/>
                  <a:pt x="629086" y="2463904"/>
                  <a:pt x="652825" y="2355094"/>
                </a:cubicBezTo>
                <a:cubicBezTo>
                  <a:pt x="676564" y="2246284"/>
                  <a:pt x="682499" y="988044"/>
                  <a:pt x="712173" y="1096854"/>
                </a:cubicBezTo>
                <a:cubicBezTo>
                  <a:pt x="741847" y="1205664"/>
                  <a:pt x="801194" y="3108851"/>
                  <a:pt x="830868" y="3007954"/>
                </a:cubicBezTo>
                <a:cubicBezTo>
                  <a:pt x="860542" y="2907057"/>
                  <a:pt x="842738" y="442015"/>
                  <a:pt x="890216" y="491474"/>
                </a:cubicBezTo>
                <a:cubicBezTo>
                  <a:pt x="937694" y="540933"/>
                  <a:pt x="1072215" y="3110828"/>
                  <a:pt x="1115737" y="3304708"/>
                </a:cubicBezTo>
                <a:cubicBezTo>
                  <a:pt x="1159259" y="3498588"/>
                  <a:pt x="1123650" y="1824892"/>
                  <a:pt x="1151346" y="1654753"/>
                </a:cubicBezTo>
                <a:cubicBezTo>
                  <a:pt x="1179042" y="1484614"/>
                  <a:pt x="1250259" y="2277937"/>
                  <a:pt x="1281911" y="2283872"/>
                </a:cubicBezTo>
                <a:cubicBezTo>
                  <a:pt x="1313563" y="2289807"/>
                  <a:pt x="1305650" y="1632990"/>
                  <a:pt x="1341258" y="1690363"/>
                </a:cubicBezTo>
                <a:cubicBezTo>
                  <a:pt x="1376866" y="1747736"/>
                  <a:pt x="1440171" y="2764615"/>
                  <a:pt x="1495562" y="2628108"/>
                </a:cubicBezTo>
                <a:cubicBezTo>
                  <a:pt x="1550953" y="2491601"/>
                  <a:pt x="1602389" y="813948"/>
                  <a:pt x="1673606" y="871320"/>
                </a:cubicBezTo>
                <a:cubicBezTo>
                  <a:pt x="1744823" y="928692"/>
                  <a:pt x="1851649" y="2790334"/>
                  <a:pt x="1922866" y="2972343"/>
                </a:cubicBezTo>
                <a:cubicBezTo>
                  <a:pt x="1994083" y="3154352"/>
                  <a:pt x="2047496" y="1973269"/>
                  <a:pt x="2100909" y="1963377"/>
                </a:cubicBezTo>
                <a:cubicBezTo>
                  <a:pt x="2154322" y="1953485"/>
                  <a:pt x="2185975" y="2800225"/>
                  <a:pt x="2243344" y="2912992"/>
                </a:cubicBezTo>
                <a:cubicBezTo>
                  <a:pt x="2300713" y="3025759"/>
                  <a:pt x="2387757" y="2606346"/>
                  <a:pt x="2445126" y="2639978"/>
                </a:cubicBezTo>
                <a:cubicBezTo>
                  <a:pt x="2502495" y="2673610"/>
                  <a:pt x="2557886" y="3429345"/>
                  <a:pt x="2587560" y="3114785"/>
                </a:cubicBezTo>
                <a:cubicBezTo>
                  <a:pt x="2617234" y="2800225"/>
                  <a:pt x="2585582" y="914844"/>
                  <a:pt x="2623169" y="752618"/>
                </a:cubicBezTo>
                <a:cubicBezTo>
                  <a:pt x="2660756" y="590392"/>
                  <a:pt x="2741865" y="1985139"/>
                  <a:pt x="2813082" y="2141430"/>
                </a:cubicBezTo>
                <a:cubicBezTo>
                  <a:pt x="2884299" y="2297721"/>
                  <a:pt x="3006951" y="1549899"/>
                  <a:pt x="3050473" y="1690363"/>
                </a:cubicBezTo>
                <a:cubicBezTo>
                  <a:pt x="3093995" y="1830827"/>
                  <a:pt x="3056408" y="3128633"/>
                  <a:pt x="3074212" y="2984213"/>
                </a:cubicBezTo>
                <a:cubicBezTo>
                  <a:pt x="3092016" y="2839793"/>
                  <a:pt x="3113777" y="800100"/>
                  <a:pt x="3157299" y="823840"/>
                </a:cubicBezTo>
                <a:cubicBezTo>
                  <a:pt x="3200821" y="847580"/>
                  <a:pt x="3275994" y="2974322"/>
                  <a:pt x="3335342" y="3126656"/>
                </a:cubicBezTo>
                <a:cubicBezTo>
                  <a:pt x="3394690" y="3278990"/>
                  <a:pt x="3477776" y="1866438"/>
                  <a:pt x="3513385" y="1737844"/>
                </a:cubicBezTo>
                <a:cubicBezTo>
                  <a:pt x="3548994" y="1609250"/>
                  <a:pt x="3519320" y="2596455"/>
                  <a:pt x="3548994" y="2355094"/>
                </a:cubicBezTo>
                <a:cubicBezTo>
                  <a:pt x="3578668" y="2113734"/>
                  <a:pt x="3653841" y="416296"/>
                  <a:pt x="3691428" y="289681"/>
                </a:cubicBezTo>
                <a:cubicBezTo>
                  <a:pt x="3729015" y="163066"/>
                  <a:pt x="3746819" y="1642883"/>
                  <a:pt x="3774515" y="1595402"/>
                </a:cubicBezTo>
                <a:cubicBezTo>
                  <a:pt x="3802211" y="1547921"/>
                  <a:pt x="3806167" y="-100056"/>
                  <a:pt x="3857602" y="4797"/>
                </a:cubicBezTo>
                <a:cubicBezTo>
                  <a:pt x="3909037" y="109650"/>
                  <a:pt x="4029710" y="1921831"/>
                  <a:pt x="4083123" y="2224521"/>
                </a:cubicBezTo>
                <a:cubicBezTo>
                  <a:pt x="4136536" y="2527211"/>
                  <a:pt x="4134557" y="1747736"/>
                  <a:pt x="4178079" y="1820935"/>
                </a:cubicBezTo>
                <a:cubicBezTo>
                  <a:pt x="4221601" y="1894134"/>
                  <a:pt x="4308644" y="2713177"/>
                  <a:pt x="4344253" y="2663718"/>
                </a:cubicBezTo>
                <a:cubicBezTo>
                  <a:pt x="4379862" y="2614259"/>
                  <a:pt x="4350188" y="1443067"/>
                  <a:pt x="4391731" y="1524180"/>
                </a:cubicBezTo>
                <a:cubicBezTo>
                  <a:pt x="4433274" y="1605293"/>
                  <a:pt x="4553948" y="3278990"/>
                  <a:pt x="4593513" y="3150396"/>
                </a:cubicBezTo>
                <a:cubicBezTo>
                  <a:pt x="4633078" y="3021802"/>
                  <a:pt x="4575709" y="823839"/>
                  <a:pt x="4629122" y="752618"/>
                </a:cubicBezTo>
                <a:cubicBezTo>
                  <a:pt x="4682535" y="681397"/>
                  <a:pt x="4844752" y="2645913"/>
                  <a:pt x="4913991" y="2723069"/>
                </a:cubicBezTo>
                <a:cubicBezTo>
                  <a:pt x="4983230" y="2800225"/>
                  <a:pt x="5004991" y="1259080"/>
                  <a:pt x="5044556" y="1215556"/>
                </a:cubicBezTo>
                <a:cubicBezTo>
                  <a:pt x="5084121" y="1172032"/>
                  <a:pt x="5086100" y="2444120"/>
                  <a:pt x="5151382" y="2461925"/>
                </a:cubicBezTo>
                <a:cubicBezTo>
                  <a:pt x="5216665" y="2479730"/>
                  <a:pt x="5365034" y="1288755"/>
                  <a:pt x="5436251" y="1322387"/>
                </a:cubicBezTo>
                <a:cubicBezTo>
                  <a:pt x="5507468" y="1356019"/>
                  <a:pt x="5541099" y="2823966"/>
                  <a:pt x="5578686" y="2663718"/>
                </a:cubicBezTo>
                <a:cubicBezTo>
                  <a:pt x="5616273" y="2503471"/>
                  <a:pt x="5626164" y="289681"/>
                  <a:pt x="5661772" y="360902"/>
                </a:cubicBezTo>
                <a:cubicBezTo>
                  <a:pt x="5697381" y="432123"/>
                  <a:pt x="5774533" y="2897165"/>
                  <a:pt x="5792337" y="3091045"/>
                </a:cubicBezTo>
                <a:cubicBezTo>
                  <a:pt x="5810141" y="3284925"/>
                  <a:pt x="5752772" y="1759605"/>
                  <a:pt x="5768598" y="1524180"/>
                </a:cubicBezTo>
                <a:cubicBezTo>
                  <a:pt x="5784424" y="1288755"/>
                  <a:pt x="5845751" y="1759606"/>
                  <a:pt x="5887294" y="1678493"/>
                </a:cubicBezTo>
                <a:cubicBezTo>
                  <a:pt x="5928837" y="1597380"/>
                  <a:pt x="5984229" y="1009806"/>
                  <a:pt x="6017859" y="1037503"/>
                </a:cubicBezTo>
                <a:cubicBezTo>
                  <a:pt x="6051489" y="1065200"/>
                  <a:pt x="6061381" y="1581554"/>
                  <a:pt x="6089076" y="1844676"/>
                </a:cubicBezTo>
                <a:cubicBezTo>
                  <a:pt x="6116771" y="2107798"/>
                  <a:pt x="6184032" y="2616238"/>
                  <a:pt x="6184032" y="2616238"/>
                </a:cubicBezTo>
                <a:lnTo>
                  <a:pt x="6184032" y="2616238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08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33419"/>
            <a:ext cx="8913813" cy="1353965"/>
          </a:xfrm>
        </p:spPr>
        <p:txBody>
          <a:bodyPr>
            <a:normAutofit/>
          </a:bodyPr>
          <a:lstStyle/>
          <a:p>
            <a:r>
              <a:rPr lang="en-US" sz="4000" dirty="0" smtClean="0"/>
              <a:t>What happens if climate isn’t stable any more?</a:t>
            </a:r>
            <a:endParaRPr lang="en-US" sz="400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137472" y="3635619"/>
            <a:ext cx="6552728" cy="1512168"/>
          </a:xfrm>
          <a:prstGeom prst="line">
            <a:avLst/>
          </a:prstGeom>
          <a:ln w="57150" cmpd="sng">
            <a:solidFill>
              <a:srgbClr val="7D3C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 rot="21054181">
            <a:off x="1281488" y="2555499"/>
            <a:ext cx="6184032" cy="3501085"/>
          </a:xfrm>
          <a:custGeom>
            <a:avLst/>
            <a:gdLst>
              <a:gd name="connsiteX0" fmla="*/ 0 w 6184032"/>
              <a:gd name="connsiteY0" fmla="*/ 1346128 h 3501085"/>
              <a:gd name="connsiteX1" fmla="*/ 261130 w 6184032"/>
              <a:gd name="connsiteY1" fmla="*/ 2901122 h 3501085"/>
              <a:gd name="connsiteX2" fmla="*/ 367956 w 6184032"/>
              <a:gd name="connsiteY2" fmla="*/ 40407 h 3501085"/>
              <a:gd name="connsiteX3" fmla="*/ 474782 w 6184032"/>
              <a:gd name="connsiteY3" fmla="*/ 3470891 h 3501085"/>
              <a:gd name="connsiteX4" fmla="*/ 569738 w 6184032"/>
              <a:gd name="connsiteY4" fmla="*/ 1749714 h 3501085"/>
              <a:gd name="connsiteX5" fmla="*/ 652825 w 6184032"/>
              <a:gd name="connsiteY5" fmla="*/ 2355094 h 3501085"/>
              <a:gd name="connsiteX6" fmla="*/ 712173 w 6184032"/>
              <a:gd name="connsiteY6" fmla="*/ 1096854 h 3501085"/>
              <a:gd name="connsiteX7" fmla="*/ 830868 w 6184032"/>
              <a:gd name="connsiteY7" fmla="*/ 3007954 h 3501085"/>
              <a:gd name="connsiteX8" fmla="*/ 890216 w 6184032"/>
              <a:gd name="connsiteY8" fmla="*/ 491474 h 3501085"/>
              <a:gd name="connsiteX9" fmla="*/ 1115737 w 6184032"/>
              <a:gd name="connsiteY9" fmla="*/ 3304708 h 3501085"/>
              <a:gd name="connsiteX10" fmla="*/ 1151346 w 6184032"/>
              <a:gd name="connsiteY10" fmla="*/ 1654753 h 3501085"/>
              <a:gd name="connsiteX11" fmla="*/ 1281911 w 6184032"/>
              <a:gd name="connsiteY11" fmla="*/ 2283872 h 3501085"/>
              <a:gd name="connsiteX12" fmla="*/ 1341258 w 6184032"/>
              <a:gd name="connsiteY12" fmla="*/ 1690363 h 3501085"/>
              <a:gd name="connsiteX13" fmla="*/ 1495562 w 6184032"/>
              <a:gd name="connsiteY13" fmla="*/ 2628108 h 3501085"/>
              <a:gd name="connsiteX14" fmla="*/ 1673606 w 6184032"/>
              <a:gd name="connsiteY14" fmla="*/ 871320 h 3501085"/>
              <a:gd name="connsiteX15" fmla="*/ 1922866 w 6184032"/>
              <a:gd name="connsiteY15" fmla="*/ 2972343 h 3501085"/>
              <a:gd name="connsiteX16" fmla="*/ 2100909 w 6184032"/>
              <a:gd name="connsiteY16" fmla="*/ 1963377 h 3501085"/>
              <a:gd name="connsiteX17" fmla="*/ 2243344 w 6184032"/>
              <a:gd name="connsiteY17" fmla="*/ 2912992 h 3501085"/>
              <a:gd name="connsiteX18" fmla="*/ 2445126 w 6184032"/>
              <a:gd name="connsiteY18" fmla="*/ 2639978 h 3501085"/>
              <a:gd name="connsiteX19" fmla="*/ 2587560 w 6184032"/>
              <a:gd name="connsiteY19" fmla="*/ 3114785 h 3501085"/>
              <a:gd name="connsiteX20" fmla="*/ 2623169 w 6184032"/>
              <a:gd name="connsiteY20" fmla="*/ 752618 h 3501085"/>
              <a:gd name="connsiteX21" fmla="*/ 2813082 w 6184032"/>
              <a:gd name="connsiteY21" fmla="*/ 2141430 h 3501085"/>
              <a:gd name="connsiteX22" fmla="*/ 3050473 w 6184032"/>
              <a:gd name="connsiteY22" fmla="*/ 1690363 h 3501085"/>
              <a:gd name="connsiteX23" fmla="*/ 3074212 w 6184032"/>
              <a:gd name="connsiteY23" fmla="*/ 2984213 h 3501085"/>
              <a:gd name="connsiteX24" fmla="*/ 3157299 w 6184032"/>
              <a:gd name="connsiteY24" fmla="*/ 823840 h 3501085"/>
              <a:gd name="connsiteX25" fmla="*/ 3335342 w 6184032"/>
              <a:gd name="connsiteY25" fmla="*/ 3126656 h 3501085"/>
              <a:gd name="connsiteX26" fmla="*/ 3513385 w 6184032"/>
              <a:gd name="connsiteY26" fmla="*/ 1737844 h 3501085"/>
              <a:gd name="connsiteX27" fmla="*/ 3548994 w 6184032"/>
              <a:gd name="connsiteY27" fmla="*/ 2355094 h 3501085"/>
              <a:gd name="connsiteX28" fmla="*/ 3691428 w 6184032"/>
              <a:gd name="connsiteY28" fmla="*/ 289681 h 3501085"/>
              <a:gd name="connsiteX29" fmla="*/ 3774515 w 6184032"/>
              <a:gd name="connsiteY29" fmla="*/ 1595402 h 3501085"/>
              <a:gd name="connsiteX30" fmla="*/ 3857602 w 6184032"/>
              <a:gd name="connsiteY30" fmla="*/ 4797 h 3501085"/>
              <a:gd name="connsiteX31" fmla="*/ 4083123 w 6184032"/>
              <a:gd name="connsiteY31" fmla="*/ 2224521 h 3501085"/>
              <a:gd name="connsiteX32" fmla="*/ 4178079 w 6184032"/>
              <a:gd name="connsiteY32" fmla="*/ 1820935 h 3501085"/>
              <a:gd name="connsiteX33" fmla="*/ 4344253 w 6184032"/>
              <a:gd name="connsiteY33" fmla="*/ 2663718 h 3501085"/>
              <a:gd name="connsiteX34" fmla="*/ 4391731 w 6184032"/>
              <a:gd name="connsiteY34" fmla="*/ 1524180 h 3501085"/>
              <a:gd name="connsiteX35" fmla="*/ 4593513 w 6184032"/>
              <a:gd name="connsiteY35" fmla="*/ 3150396 h 3501085"/>
              <a:gd name="connsiteX36" fmla="*/ 4629122 w 6184032"/>
              <a:gd name="connsiteY36" fmla="*/ 752618 h 3501085"/>
              <a:gd name="connsiteX37" fmla="*/ 4913991 w 6184032"/>
              <a:gd name="connsiteY37" fmla="*/ 2723069 h 3501085"/>
              <a:gd name="connsiteX38" fmla="*/ 5044556 w 6184032"/>
              <a:gd name="connsiteY38" fmla="*/ 1215556 h 3501085"/>
              <a:gd name="connsiteX39" fmla="*/ 5151382 w 6184032"/>
              <a:gd name="connsiteY39" fmla="*/ 2461925 h 3501085"/>
              <a:gd name="connsiteX40" fmla="*/ 5436251 w 6184032"/>
              <a:gd name="connsiteY40" fmla="*/ 1322387 h 3501085"/>
              <a:gd name="connsiteX41" fmla="*/ 5578686 w 6184032"/>
              <a:gd name="connsiteY41" fmla="*/ 2663718 h 3501085"/>
              <a:gd name="connsiteX42" fmla="*/ 5661772 w 6184032"/>
              <a:gd name="connsiteY42" fmla="*/ 360902 h 3501085"/>
              <a:gd name="connsiteX43" fmla="*/ 5792337 w 6184032"/>
              <a:gd name="connsiteY43" fmla="*/ 3091045 h 3501085"/>
              <a:gd name="connsiteX44" fmla="*/ 5768598 w 6184032"/>
              <a:gd name="connsiteY44" fmla="*/ 1524180 h 3501085"/>
              <a:gd name="connsiteX45" fmla="*/ 5887294 w 6184032"/>
              <a:gd name="connsiteY45" fmla="*/ 1678493 h 3501085"/>
              <a:gd name="connsiteX46" fmla="*/ 6017859 w 6184032"/>
              <a:gd name="connsiteY46" fmla="*/ 1037503 h 3501085"/>
              <a:gd name="connsiteX47" fmla="*/ 6089076 w 6184032"/>
              <a:gd name="connsiteY47" fmla="*/ 1844676 h 3501085"/>
              <a:gd name="connsiteX48" fmla="*/ 6184032 w 6184032"/>
              <a:gd name="connsiteY48" fmla="*/ 2616238 h 3501085"/>
              <a:gd name="connsiteX49" fmla="*/ 6184032 w 6184032"/>
              <a:gd name="connsiteY49" fmla="*/ 2616238 h 3501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184032" h="3501085">
                <a:moveTo>
                  <a:pt x="0" y="1346128"/>
                </a:moveTo>
                <a:cubicBezTo>
                  <a:pt x="99902" y="2232435"/>
                  <a:pt x="199804" y="3118742"/>
                  <a:pt x="261130" y="2901122"/>
                </a:cubicBezTo>
                <a:cubicBezTo>
                  <a:pt x="322456" y="2683502"/>
                  <a:pt x="332347" y="-54555"/>
                  <a:pt x="367956" y="40407"/>
                </a:cubicBezTo>
                <a:cubicBezTo>
                  <a:pt x="403565" y="135368"/>
                  <a:pt x="441152" y="3186007"/>
                  <a:pt x="474782" y="3470891"/>
                </a:cubicBezTo>
                <a:cubicBezTo>
                  <a:pt x="508412" y="3755775"/>
                  <a:pt x="540064" y="1935680"/>
                  <a:pt x="569738" y="1749714"/>
                </a:cubicBezTo>
                <a:cubicBezTo>
                  <a:pt x="599412" y="1563748"/>
                  <a:pt x="629086" y="2463904"/>
                  <a:pt x="652825" y="2355094"/>
                </a:cubicBezTo>
                <a:cubicBezTo>
                  <a:pt x="676564" y="2246284"/>
                  <a:pt x="682499" y="988044"/>
                  <a:pt x="712173" y="1096854"/>
                </a:cubicBezTo>
                <a:cubicBezTo>
                  <a:pt x="741847" y="1205664"/>
                  <a:pt x="801194" y="3108851"/>
                  <a:pt x="830868" y="3007954"/>
                </a:cubicBezTo>
                <a:cubicBezTo>
                  <a:pt x="860542" y="2907057"/>
                  <a:pt x="842738" y="442015"/>
                  <a:pt x="890216" y="491474"/>
                </a:cubicBezTo>
                <a:cubicBezTo>
                  <a:pt x="937694" y="540933"/>
                  <a:pt x="1072215" y="3110828"/>
                  <a:pt x="1115737" y="3304708"/>
                </a:cubicBezTo>
                <a:cubicBezTo>
                  <a:pt x="1159259" y="3498588"/>
                  <a:pt x="1123650" y="1824892"/>
                  <a:pt x="1151346" y="1654753"/>
                </a:cubicBezTo>
                <a:cubicBezTo>
                  <a:pt x="1179042" y="1484614"/>
                  <a:pt x="1250259" y="2277937"/>
                  <a:pt x="1281911" y="2283872"/>
                </a:cubicBezTo>
                <a:cubicBezTo>
                  <a:pt x="1313563" y="2289807"/>
                  <a:pt x="1305650" y="1632990"/>
                  <a:pt x="1341258" y="1690363"/>
                </a:cubicBezTo>
                <a:cubicBezTo>
                  <a:pt x="1376866" y="1747736"/>
                  <a:pt x="1440171" y="2764615"/>
                  <a:pt x="1495562" y="2628108"/>
                </a:cubicBezTo>
                <a:cubicBezTo>
                  <a:pt x="1550953" y="2491601"/>
                  <a:pt x="1602389" y="813948"/>
                  <a:pt x="1673606" y="871320"/>
                </a:cubicBezTo>
                <a:cubicBezTo>
                  <a:pt x="1744823" y="928692"/>
                  <a:pt x="1851649" y="2790334"/>
                  <a:pt x="1922866" y="2972343"/>
                </a:cubicBezTo>
                <a:cubicBezTo>
                  <a:pt x="1994083" y="3154352"/>
                  <a:pt x="2047496" y="1973269"/>
                  <a:pt x="2100909" y="1963377"/>
                </a:cubicBezTo>
                <a:cubicBezTo>
                  <a:pt x="2154322" y="1953485"/>
                  <a:pt x="2185975" y="2800225"/>
                  <a:pt x="2243344" y="2912992"/>
                </a:cubicBezTo>
                <a:cubicBezTo>
                  <a:pt x="2300713" y="3025759"/>
                  <a:pt x="2387757" y="2606346"/>
                  <a:pt x="2445126" y="2639978"/>
                </a:cubicBezTo>
                <a:cubicBezTo>
                  <a:pt x="2502495" y="2673610"/>
                  <a:pt x="2557886" y="3429345"/>
                  <a:pt x="2587560" y="3114785"/>
                </a:cubicBezTo>
                <a:cubicBezTo>
                  <a:pt x="2617234" y="2800225"/>
                  <a:pt x="2585582" y="914844"/>
                  <a:pt x="2623169" y="752618"/>
                </a:cubicBezTo>
                <a:cubicBezTo>
                  <a:pt x="2660756" y="590392"/>
                  <a:pt x="2741865" y="1985139"/>
                  <a:pt x="2813082" y="2141430"/>
                </a:cubicBezTo>
                <a:cubicBezTo>
                  <a:pt x="2884299" y="2297721"/>
                  <a:pt x="3006951" y="1549899"/>
                  <a:pt x="3050473" y="1690363"/>
                </a:cubicBezTo>
                <a:cubicBezTo>
                  <a:pt x="3093995" y="1830827"/>
                  <a:pt x="3056408" y="3128633"/>
                  <a:pt x="3074212" y="2984213"/>
                </a:cubicBezTo>
                <a:cubicBezTo>
                  <a:pt x="3092016" y="2839793"/>
                  <a:pt x="3113777" y="800100"/>
                  <a:pt x="3157299" y="823840"/>
                </a:cubicBezTo>
                <a:cubicBezTo>
                  <a:pt x="3200821" y="847580"/>
                  <a:pt x="3275994" y="2974322"/>
                  <a:pt x="3335342" y="3126656"/>
                </a:cubicBezTo>
                <a:cubicBezTo>
                  <a:pt x="3394690" y="3278990"/>
                  <a:pt x="3477776" y="1866438"/>
                  <a:pt x="3513385" y="1737844"/>
                </a:cubicBezTo>
                <a:cubicBezTo>
                  <a:pt x="3548994" y="1609250"/>
                  <a:pt x="3519320" y="2596455"/>
                  <a:pt x="3548994" y="2355094"/>
                </a:cubicBezTo>
                <a:cubicBezTo>
                  <a:pt x="3578668" y="2113734"/>
                  <a:pt x="3653841" y="416296"/>
                  <a:pt x="3691428" y="289681"/>
                </a:cubicBezTo>
                <a:cubicBezTo>
                  <a:pt x="3729015" y="163066"/>
                  <a:pt x="3746819" y="1642883"/>
                  <a:pt x="3774515" y="1595402"/>
                </a:cubicBezTo>
                <a:cubicBezTo>
                  <a:pt x="3802211" y="1547921"/>
                  <a:pt x="3806167" y="-100056"/>
                  <a:pt x="3857602" y="4797"/>
                </a:cubicBezTo>
                <a:cubicBezTo>
                  <a:pt x="3909037" y="109650"/>
                  <a:pt x="4029710" y="1921831"/>
                  <a:pt x="4083123" y="2224521"/>
                </a:cubicBezTo>
                <a:cubicBezTo>
                  <a:pt x="4136536" y="2527211"/>
                  <a:pt x="4134557" y="1747736"/>
                  <a:pt x="4178079" y="1820935"/>
                </a:cubicBezTo>
                <a:cubicBezTo>
                  <a:pt x="4221601" y="1894134"/>
                  <a:pt x="4308644" y="2713177"/>
                  <a:pt x="4344253" y="2663718"/>
                </a:cubicBezTo>
                <a:cubicBezTo>
                  <a:pt x="4379862" y="2614259"/>
                  <a:pt x="4350188" y="1443067"/>
                  <a:pt x="4391731" y="1524180"/>
                </a:cubicBezTo>
                <a:cubicBezTo>
                  <a:pt x="4433274" y="1605293"/>
                  <a:pt x="4553948" y="3278990"/>
                  <a:pt x="4593513" y="3150396"/>
                </a:cubicBezTo>
                <a:cubicBezTo>
                  <a:pt x="4633078" y="3021802"/>
                  <a:pt x="4575709" y="823839"/>
                  <a:pt x="4629122" y="752618"/>
                </a:cubicBezTo>
                <a:cubicBezTo>
                  <a:pt x="4682535" y="681397"/>
                  <a:pt x="4844752" y="2645913"/>
                  <a:pt x="4913991" y="2723069"/>
                </a:cubicBezTo>
                <a:cubicBezTo>
                  <a:pt x="4983230" y="2800225"/>
                  <a:pt x="5004991" y="1259080"/>
                  <a:pt x="5044556" y="1215556"/>
                </a:cubicBezTo>
                <a:cubicBezTo>
                  <a:pt x="5084121" y="1172032"/>
                  <a:pt x="5086100" y="2444120"/>
                  <a:pt x="5151382" y="2461925"/>
                </a:cubicBezTo>
                <a:cubicBezTo>
                  <a:pt x="5216665" y="2479730"/>
                  <a:pt x="5365034" y="1288755"/>
                  <a:pt x="5436251" y="1322387"/>
                </a:cubicBezTo>
                <a:cubicBezTo>
                  <a:pt x="5507468" y="1356019"/>
                  <a:pt x="5541099" y="2823966"/>
                  <a:pt x="5578686" y="2663718"/>
                </a:cubicBezTo>
                <a:cubicBezTo>
                  <a:pt x="5616273" y="2503471"/>
                  <a:pt x="5626164" y="289681"/>
                  <a:pt x="5661772" y="360902"/>
                </a:cubicBezTo>
                <a:cubicBezTo>
                  <a:pt x="5697381" y="432123"/>
                  <a:pt x="5774533" y="2897165"/>
                  <a:pt x="5792337" y="3091045"/>
                </a:cubicBezTo>
                <a:cubicBezTo>
                  <a:pt x="5810141" y="3284925"/>
                  <a:pt x="5752772" y="1759605"/>
                  <a:pt x="5768598" y="1524180"/>
                </a:cubicBezTo>
                <a:cubicBezTo>
                  <a:pt x="5784424" y="1288755"/>
                  <a:pt x="5845751" y="1759606"/>
                  <a:pt x="5887294" y="1678493"/>
                </a:cubicBezTo>
                <a:cubicBezTo>
                  <a:pt x="5928837" y="1597380"/>
                  <a:pt x="5984229" y="1009806"/>
                  <a:pt x="6017859" y="1037503"/>
                </a:cubicBezTo>
                <a:cubicBezTo>
                  <a:pt x="6051489" y="1065200"/>
                  <a:pt x="6061381" y="1581554"/>
                  <a:pt x="6089076" y="1844676"/>
                </a:cubicBezTo>
                <a:cubicBezTo>
                  <a:pt x="6116771" y="2107798"/>
                  <a:pt x="6184032" y="2616238"/>
                  <a:pt x="6184032" y="2616238"/>
                </a:cubicBezTo>
                <a:lnTo>
                  <a:pt x="6184032" y="2616238"/>
                </a:lnTo>
              </a:path>
            </a:pathLst>
          </a:cu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1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PURPOSE OF THIS WORK IS: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To produce climate information and projections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hat can be used to assess the impacts of climate variability and change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on human and natural systems 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at spatial and/or temporal scales that are relevant to impacts in our region and/or city</a:t>
            </a:r>
          </a:p>
        </p:txBody>
      </p:sp>
    </p:spTree>
    <p:extLst>
      <p:ext uri="{BB962C8B-B14F-4D97-AF65-F5344CB8AC3E}">
        <p14:creationId xmlns:p14="http://schemas.microsoft.com/office/powerpoint/2010/main" val="1233148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OF THIS WORK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To produce climate information and projections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t</a:t>
            </a:r>
            <a:r>
              <a:rPr lang="en-US" sz="3200" dirty="0" smtClean="0">
                <a:solidFill>
                  <a:srgbClr val="000000"/>
                </a:solidFill>
              </a:rPr>
              <a:t>hat can be used to assess the impacts of climate variability and change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on human and natural systems 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at spatial and/or temporal scales that are relevant to impacts in our region and/or city</a:t>
            </a:r>
          </a:p>
        </p:txBody>
      </p:sp>
    </p:spTree>
    <p:extLst>
      <p:ext uri="{BB962C8B-B14F-4D97-AF65-F5344CB8AC3E}">
        <p14:creationId xmlns:p14="http://schemas.microsoft.com/office/powerpoint/2010/main" val="426604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OF THIS WORK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To produce climate information and projections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hat can be used to assess the impacts of climate variability and change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rgbClr val="000000"/>
                </a:solidFill>
              </a:rPr>
              <a:t>on human and natural systems </a:t>
            </a:r>
            <a:endParaRPr lang="en-US" sz="3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at spatial and/or temporal scales that are relevant to impacts in our region and/or city</a:t>
            </a:r>
          </a:p>
        </p:txBody>
      </p:sp>
    </p:spTree>
    <p:extLst>
      <p:ext uri="{BB962C8B-B14F-4D97-AF65-F5344CB8AC3E}">
        <p14:creationId xmlns:p14="http://schemas.microsoft.com/office/powerpoint/2010/main" val="77873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OF THIS WORK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To produce climate information and projections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>
                    <a:lumMod val="65000"/>
                  </a:schemeClr>
                </a:solidFill>
              </a:rPr>
              <a:t>t</a:t>
            </a: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hat can be used to assess the impacts of climate variability and change</a:t>
            </a:r>
          </a:p>
          <a:p>
            <a:pPr marL="0" indent="0">
              <a:buNone/>
            </a:pPr>
            <a:r>
              <a:rPr lang="en-US" sz="3200" dirty="0" smtClean="0">
                <a:solidFill>
                  <a:schemeClr val="bg1">
                    <a:lumMod val="65000"/>
                  </a:schemeClr>
                </a:solidFill>
              </a:rPr>
              <a:t>on human and natural systems </a:t>
            </a:r>
            <a:endParaRPr lang="en-US" sz="3200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>
              <a:buNone/>
            </a:pPr>
            <a:r>
              <a:rPr lang="en-US" sz="3200" dirty="0" smtClean="0">
                <a:solidFill>
                  <a:srgbClr val="000000"/>
                </a:solidFill>
              </a:rPr>
              <a:t>at spatial and/or temporal scales that are relevant to impacts in our region and/or city</a:t>
            </a:r>
          </a:p>
        </p:txBody>
      </p:sp>
    </p:spTree>
    <p:extLst>
      <p:ext uri="{BB962C8B-B14F-4D97-AF65-F5344CB8AC3E}">
        <p14:creationId xmlns:p14="http://schemas.microsoft.com/office/powerpoint/2010/main" val="232394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METHODS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 TWO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03246"/>
      </p:ext>
    </p:extLst>
  </p:cSld>
  <p:clrMapOvr>
    <a:masterClrMapping/>
  </p:clrMapOvr>
</p:sld>
</file>

<file path=ppt/theme/theme1.xml><?xml version="1.0" encoding="utf-8"?>
<a:theme xmlns:a="http://schemas.openxmlformats.org/drawingml/2006/main" name="KH_TTUclimateclassTEMP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13761</TotalTime>
  <Words>886</Words>
  <Application>Microsoft Macintosh PowerPoint</Application>
  <PresentationFormat>On-screen Show (4:3)</PresentationFormat>
  <Paragraphs>92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KH_TTUclimateclassTEMP</vt:lpstr>
      <vt:lpstr>Climate Projections for [insert your city or region]</vt:lpstr>
      <vt:lpstr>INTRODUCTION</vt:lpstr>
      <vt:lpstr>Our society is built on the assumption of a stable climate</vt:lpstr>
      <vt:lpstr>What happens if climate isn’t stable any more?</vt:lpstr>
      <vt:lpstr>THE PURPOSE OF THIS WORK IS:</vt:lpstr>
      <vt:lpstr>THE PURPOSE OF THIS WORK IS:</vt:lpstr>
      <vt:lpstr>THE PURPOSE OF THIS WORK IS:</vt:lpstr>
      <vt:lpstr>THE PURPOSE OF THIS WORK IS:</vt:lpstr>
      <vt:lpstr>DATA AND METHODS</vt:lpstr>
      <vt:lpstr>Projections for [insert name of city or region]</vt:lpstr>
      <vt:lpstr>Two future scenarios: higher and lower</vt:lpstr>
      <vt:lpstr>Downscaling from global models to the city level</vt:lpstr>
      <vt:lpstr>TEMPERATURE PROJECTIONS</vt:lpstr>
      <vt:lpstr>PowerPoint Presentation</vt:lpstr>
      <vt:lpstr>PowerPoint Presentation</vt:lpstr>
      <vt:lpstr>PowerPoint Presentation</vt:lpstr>
      <vt:lpstr>PowerPoint Presentation</vt:lpstr>
      <vt:lpstr>What do we expect … for temperature?</vt:lpstr>
      <vt:lpstr>PRECIPITATION PROJECTIONS</vt:lpstr>
      <vt:lpstr>PowerPoint Presentation</vt:lpstr>
      <vt:lpstr>PowerPoint Presentation</vt:lpstr>
      <vt:lpstr>PowerPoint Presentation</vt:lpstr>
      <vt:lpstr>PowerPoint Presentation</vt:lpstr>
      <vt:lpstr>What do we expect … for precipitation?</vt:lpstr>
      <vt:lpstr>CONCLUSIONS</vt:lpstr>
      <vt:lpstr>CONCLUSIONS</vt:lpstr>
      <vt:lpstr>Next Steps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Austin</dc:title>
  <dc:creator>Josette Chen</dc:creator>
  <cp:lastModifiedBy>Katharine Hayhoe</cp:lastModifiedBy>
  <cp:revision>68</cp:revision>
  <dcterms:created xsi:type="dcterms:W3CDTF">2014-01-27T04:21:20Z</dcterms:created>
  <dcterms:modified xsi:type="dcterms:W3CDTF">2017-03-03T06:00:09Z</dcterms:modified>
</cp:coreProperties>
</file>