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686" r:id="rId3"/>
  </p:sldMasterIdLst>
  <p:notesMasterIdLst>
    <p:notesMasterId r:id="rId25"/>
  </p:notesMasterIdLst>
  <p:sldIdLst>
    <p:sldId id="277" r:id="rId4"/>
    <p:sldId id="282" r:id="rId5"/>
    <p:sldId id="257" r:id="rId6"/>
    <p:sldId id="264" r:id="rId7"/>
    <p:sldId id="266" r:id="rId8"/>
    <p:sldId id="283" r:id="rId9"/>
    <p:sldId id="284" r:id="rId10"/>
    <p:sldId id="285" r:id="rId11"/>
    <p:sldId id="273" r:id="rId12"/>
    <p:sldId id="287" r:id="rId13"/>
    <p:sldId id="276" r:id="rId14"/>
    <p:sldId id="295" r:id="rId15"/>
    <p:sldId id="294" r:id="rId16"/>
    <p:sldId id="296" r:id="rId17"/>
    <p:sldId id="288" r:id="rId18"/>
    <p:sldId id="268" r:id="rId19"/>
    <p:sldId id="290" r:id="rId20"/>
    <p:sldId id="291" r:id="rId21"/>
    <p:sldId id="292" r:id="rId22"/>
    <p:sldId id="293" r:id="rId23"/>
    <p:sldId id="286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/>
    <p:restoredTop sz="94729"/>
  </p:normalViewPr>
  <p:slideViewPr>
    <p:cSldViewPr snapToGrid="0">
      <p:cViewPr varScale="1">
        <p:scale>
          <a:sx n="100" d="100"/>
          <a:sy n="100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23229-225F-544F-987A-C0115F41671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62406-D5B1-1849-86EF-F4880D072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432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Righ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0334" y="1295399"/>
            <a:ext cx="6358666" cy="2286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32766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ED34F79-A4B3-E797-2462-FE722D642E2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0334" y="3840162"/>
            <a:ext cx="6358666" cy="2286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7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399"/>
            <a:ext cx="9906000" cy="2895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1143000" y="4343401"/>
            <a:ext cx="4857124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4343401"/>
            <a:ext cx="48514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8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399"/>
            <a:ext cx="4857127" cy="2895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197605" y="1295399"/>
            <a:ext cx="4851395" cy="2895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1143000" y="4343401"/>
            <a:ext cx="4857125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4343401"/>
            <a:ext cx="4851395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56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276" y="1295400"/>
            <a:ext cx="4857124" cy="2286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393"/>
            <a:ext cx="4851400" cy="2286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1143000" y="3840163"/>
            <a:ext cx="4857124" cy="2286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3840155"/>
            <a:ext cx="4851400" cy="2286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67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553" y="1295399"/>
            <a:ext cx="9911447" cy="2895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1143000" y="4343401"/>
            <a:ext cx="9906276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02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4851402" cy="2286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4851400" cy="48307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22934-8BCB-FF8F-B2BD-05FE62029A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43000" y="3834175"/>
            <a:ext cx="4851402" cy="2286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8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4851400" cy="48307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399"/>
            <a:ext cx="4851400" cy="2286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3840161"/>
            <a:ext cx="4851400" cy="2286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84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0"/>
            <a:ext cx="9906000" cy="6126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48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94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9906000" cy="4838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8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8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94;p8">
            <a:extLst>
              <a:ext uri="{FF2B5EF4-FFF2-40B4-BE49-F238E27FC236}">
                <a16:creationId xmlns:a16="http://schemas.microsoft.com/office/drawing/2014/main" id="{52720942-6E51-A2DE-1ED8-7B5F979649F7}"/>
              </a:ext>
            </a:extLst>
          </p:cNvPr>
          <p:cNvCxnSpPr/>
          <p:nvPr/>
        </p:nvCxnSpPr>
        <p:spPr>
          <a:xfrm rot="10800000">
            <a:off x="3791164" y="3523119"/>
            <a:ext cx="859947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B2F222F-D3D0-CBF0-C1E5-6351126E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0" y="1619249"/>
            <a:ext cx="7562850" cy="19033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CA1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1BAE9-7B7E-5CD9-F293-DD37312CB2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90950" y="3522663"/>
            <a:ext cx="7562850" cy="143668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/>
            </a:lvl1pPr>
            <a:lvl2pPr algn="r">
              <a:defRPr sz="2000"/>
            </a:lvl2pPr>
            <a:lvl3pPr algn="r">
              <a:defRPr sz="2000"/>
            </a:lvl3pPr>
            <a:lvl4pPr algn="r">
              <a:defRPr sz="2000"/>
            </a:lvl4pPr>
            <a:lvl5pPr algn="r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56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/>
          <p:nvPr/>
        </p:nvSpPr>
        <p:spPr>
          <a:xfrm>
            <a:off x="-140677" y="-40827"/>
            <a:ext cx="3476730" cy="69635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90" y="5465064"/>
            <a:ext cx="1181473" cy="9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40D5E4-A1A6-59A4-647F-BB5955E1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0" y="1619249"/>
            <a:ext cx="7562850" cy="19033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CA1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B44EA36-2447-224F-5C6F-EF29DCFC2E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90950" y="3522663"/>
            <a:ext cx="7562850" cy="143668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/>
            </a:lvl1pPr>
            <a:lvl2pPr algn="r">
              <a:defRPr sz="2000"/>
            </a:lvl2pPr>
            <a:lvl3pPr algn="r">
              <a:defRPr sz="2000"/>
            </a:lvl3pPr>
            <a:lvl4pPr algn="r">
              <a:defRPr sz="2000"/>
            </a:lvl4pPr>
            <a:lvl5pPr algn="r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5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3"/>
          <p:cNvSpPr/>
          <p:nvPr/>
        </p:nvSpPr>
        <p:spPr>
          <a:xfrm>
            <a:off x="-140677" y="-40827"/>
            <a:ext cx="3476730" cy="696350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5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90" y="5465064"/>
            <a:ext cx="1181473" cy="9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E27F9F-1B57-AF7F-77EE-F8BAF96D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0" y="1619249"/>
            <a:ext cx="7562850" cy="19033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CA1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08F9964-97BD-B36B-E030-7B179FA2B1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90950" y="3522663"/>
            <a:ext cx="7562850" cy="143668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/>
            </a:lvl1pPr>
            <a:lvl2pPr algn="r">
              <a:defRPr sz="2000"/>
            </a:lvl2pPr>
            <a:lvl3pPr algn="r">
              <a:defRPr sz="2000"/>
            </a:lvl3pPr>
            <a:lvl4pPr algn="r">
              <a:defRPr sz="2000"/>
            </a:lvl4pPr>
            <a:lvl5pPr algn="r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14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/>
          <p:nvPr/>
        </p:nvSpPr>
        <p:spPr>
          <a:xfrm>
            <a:off x="-140677" y="-40827"/>
            <a:ext cx="3476730" cy="69635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5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90" y="5465064"/>
            <a:ext cx="1181473" cy="9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39558D-1D6A-8299-69BF-399C836E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0" y="1619249"/>
            <a:ext cx="7562850" cy="19033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CA1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AC3E54D-2033-DD3F-BF54-F730B7B7E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90950" y="3522663"/>
            <a:ext cx="7562850" cy="143668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/>
            </a:lvl1pPr>
            <a:lvl2pPr algn="r">
              <a:defRPr sz="2000"/>
            </a:lvl2pPr>
            <a:lvl3pPr algn="r">
              <a:defRPr sz="2000"/>
            </a:lvl3pPr>
            <a:lvl4pPr algn="r">
              <a:defRPr sz="2000"/>
            </a:lvl4pPr>
            <a:lvl5pPr algn="r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43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634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914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62100"/>
            <a:ext cx="10972800" cy="45640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0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2"/>
          <p:cNvSpPr/>
          <p:nvPr/>
        </p:nvSpPr>
        <p:spPr>
          <a:xfrm>
            <a:off x="381000" y="6352451"/>
            <a:ext cx="11430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 cap="flat">
            <a:solidFill>
              <a:srgbClr val="0C2D83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>
              <a:solidFill>
                <a:srgbClr val="000000"/>
              </a:solidFill>
              <a:latin typeface="Arial Black" pitchFamily="34"/>
              <a:cs typeface="Arial"/>
            </a:endParaRPr>
          </a:p>
        </p:txBody>
      </p:sp>
      <p:sp>
        <p:nvSpPr>
          <p:cNvPr id="15" name="Line 5"/>
          <p:cNvSpPr/>
          <p:nvPr/>
        </p:nvSpPr>
        <p:spPr>
          <a:xfrm>
            <a:off x="381000" y="1344059"/>
            <a:ext cx="11430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 cap="flat">
            <a:solidFill>
              <a:srgbClr val="0C2D83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>
              <a:solidFill>
                <a:srgbClr val="000000"/>
              </a:solidFill>
              <a:latin typeface="Arial Black" pitchFamily="34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35" y="2325510"/>
            <a:ext cx="2572365" cy="2649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12C59-BF18-67D1-DA25-39BEF6CE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91023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915FD6-E65D-D7B2-3B3D-1B4A36E20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25" y="2044700"/>
            <a:ext cx="5852140" cy="1384300"/>
          </a:xfrm>
        </p:spPr>
        <p:txBody>
          <a:bodyPr anchor="ctr"/>
          <a:lstStyle>
            <a:lvl1pPr marL="0" indent="0">
              <a:buNone/>
              <a:defRPr sz="4400" b="1">
                <a:solidFill>
                  <a:srgbClr val="151B77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FED7FA-4487-ECFF-A2BE-D4F681C6FA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25" y="3429000"/>
            <a:ext cx="5852140" cy="1657350"/>
          </a:xfrm>
        </p:spPr>
        <p:txBody>
          <a:bodyPr/>
          <a:lstStyle>
            <a:lvl1pPr marL="0" indent="0">
              <a:buNone/>
              <a:defRPr>
                <a:solidFill>
                  <a:srgbClr val="151B77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0536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2100"/>
            <a:ext cx="53848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62100"/>
            <a:ext cx="53848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03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R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295400"/>
            <a:ext cx="3809999" cy="195924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429000"/>
            <a:ext cx="3810000" cy="270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191000" y="0"/>
            <a:ext cx="8001000" cy="685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62100"/>
            <a:ext cx="38100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3400" y="1562100"/>
            <a:ext cx="38100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191000" y="1562096"/>
            <a:ext cx="38100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56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377" y="1342108"/>
            <a:ext cx="5386919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1863"/>
            <a:ext cx="5386919" cy="3924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1145" y="1342108"/>
            <a:ext cx="5389032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01863"/>
            <a:ext cx="5389032" cy="3924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015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342108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2208943"/>
            <a:ext cx="3810000" cy="3917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53400" y="1342108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53400" y="2208943"/>
            <a:ext cx="3810000" cy="3917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91000" y="1342108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4191000" y="2208943"/>
            <a:ext cx="3810000" cy="3917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02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62101"/>
            <a:ext cx="6963785" cy="45640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1667" y="1562100"/>
            <a:ext cx="3750733" cy="45640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514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2100"/>
            <a:ext cx="3810000" cy="4564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576" y="1562100"/>
            <a:ext cx="6902824" cy="4564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16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Righ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0334" y="1562099"/>
            <a:ext cx="6892066" cy="2019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2"/>
          </p:nvPr>
        </p:nvSpPr>
        <p:spPr>
          <a:xfrm>
            <a:off x="4690334" y="4106861"/>
            <a:ext cx="6892066" cy="2019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2099"/>
            <a:ext cx="3810000" cy="4564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83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62099"/>
            <a:ext cx="10972800" cy="2628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609599" y="4343401"/>
            <a:ext cx="5390525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4343401"/>
            <a:ext cx="53848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62099"/>
            <a:ext cx="5390527" cy="2628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197605" y="1562099"/>
            <a:ext cx="5390524" cy="2628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15322" y="4343401"/>
            <a:ext cx="5384803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4343401"/>
            <a:ext cx="53848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9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2100"/>
            <a:ext cx="5384800" cy="2019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62093"/>
            <a:ext cx="5384800" cy="2019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15324" y="3763970"/>
            <a:ext cx="53848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3763963"/>
            <a:ext cx="53848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27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62099"/>
            <a:ext cx="10972800" cy="2628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615322" y="4343401"/>
            <a:ext cx="10967076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6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48514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48514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935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62100"/>
            <a:ext cx="5384803" cy="2019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15321" y="4106863"/>
            <a:ext cx="5384803" cy="2019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62100"/>
            <a:ext cx="5384800" cy="456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19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, 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2099"/>
            <a:ext cx="5384800" cy="45640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62099"/>
            <a:ext cx="5384800" cy="2019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197600" y="4106861"/>
            <a:ext cx="5384800" cy="2019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92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239"/>
            <a:ext cx="10972800" cy="60039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28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24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38100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3400" y="1295400"/>
            <a:ext cx="38100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191000" y="1295396"/>
            <a:ext cx="3810000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4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4853519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1935163"/>
            <a:ext cx="4853519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4855632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35163"/>
            <a:ext cx="4855632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50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295400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935163"/>
            <a:ext cx="3810000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53400" y="1295400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53400" y="1935163"/>
            <a:ext cx="3810000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91000" y="1295400"/>
            <a:ext cx="3810000" cy="639763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4191000" y="1935163"/>
            <a:ext cx="3810000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74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6430384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1667" y="1295400"/>
            <a:ext cx="3217333" cy="483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66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3276600" cy="4830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576" y="1295400"/>
            <a:ext cx="6369424" cy="4830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6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1.jpe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/>
          <p:nvPr/>
        </p:nvSpPr>
        <p:spPr>
          <a:xfrm rot="5400000">
            <a:off x="125391" y="10266"/>
            <a:ext cx="417007" cy="131087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19"/>
          <p:cNvPicPr preferRelativeResize="0"/>
          <p:nvPr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06" y="6323994"/>
            <a:ext cx="733128" cy="35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9"/>
          <p:cNvPicPr preferRelativeResize="0"/>
          <p:nvPr/>
        </p:nvPicPr>
        <p:blipFill rotWithShape="1"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172" y="6220866"/>
            <a:ext cx="497338" cy="49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9"/>
          <p:cNvPicPr preferRelativeResize="0"/>
          <p:nvPr/>
        </p:nvPicPr>
        <p:blipFill rotWithShape="1"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517" y="6220865"/>
            <a:ext cx="497337" cy="49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9"/>
          <p:cNvPicPr preferRelativeResize="0"/>
          <p:nvPr/>
        </p:nvPicPr>
        <p:blipFill rotWithShape="1">
          <a:blip r:embed="rId2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037" y="6220854"/>
            <a:ext cx="548952" cy="45459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9"/>
          <p:cNvSpPr txBox="1"/>
          <p:nvPr/>
        </p:nvSpPr>
        <p:spPr>
          <a:xfrm>
            <a:off x="10873409" y="6323994"/>
            <a:ext cx="596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1B10EF22-515C-F154-518E-0CE786EF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24"/>
            <a:ext cx="9906000" cy="129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Google Shape;72;p19">
            <a:extLst>
              <a:ext uri="{FF2B5EF4-FFF2-40B4-BE49-F238E27FC236}">
                <a16:creationId xmlns:a16="http://schemas.microsoft.com/office/drawing/2014/main" id="{3FB08908-9495-64D7-F44D-759F84C00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3000" y="1295400"/>
            <a:ext cx="9906000" cy="483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 descr="A blue logo with yellow and black text&#10;&#10;AI-generated content may be incorrect.">
            <a:extLst>
              <a:ext uri="{FF2B5EF4-FFF2-40B4-BE49-F238E27FC236}">
                <a16:creationId xmlns:a16="http://schemas.microsoft.com/office/drawing/2014/main" id="{B5DC8CFF-9B79-4F03-DF8C-F48C0AD5335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93" y="6220854"/>
            <a:ext cx="497337" cy="5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0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rgbClr val="C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0">
          <p15:clr>
            <a:srgbClr val="F26B43"/>
          </p15:clr>
        </p15:guide>
        <p15:guide id="4" pos="6960">
          <p15:clr>
            <a:srgbClr val="F26B43"/>
          </p15:clr>
        </p15:guide>
        <p15:guide id="5" orient="horz" pos="816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/>
        </p:nvSpPr>
        <p:spPr>
          <a:xfrm>
            <a:off x="10873409" y="6019191"/>
            <a:ext cx="596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7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7"/>
          <p:cNvSpPr/>
          <p:nvPr/>
        </p:nvSpPr>
        <p:spPr>
          <a:xfrm>
            <a:off x="3336053" y="-40827"/>
            <a:ext cx="8855947" cy="69635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9;p17"/>
          <p:cNvCxnSpPr/>
          <p:nvPr/>
        </p:nvCxnSpPr>
        <p:spPr>
          <a:xfrm rot="10800000">
            <a:off x="3791164" y="3523119"/>
            <a:ext cx="859947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10;p1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3782" y="5893656"/>
            <a:ext cx="1047541" cy="50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560" y="5790528"/>
            <a:ext cx="710630" cy="71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7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627" y="5790528"/>
            <a:ext cx="710629" cy="71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7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90" y="5465064"/>
            <a:ext cx="1181473" cy="9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478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70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4876" y="16545"/>
            <a:ext cx="79102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0EF674BC-2E03-18B5-ACFF-219DAAB89ECB}"/>
              </a:ext>
            </a:extLst>
          </p:cNvPr>
          <p:cNvSpPr/>
          <p:nvPr/>
        </p:nvSpPr>
        <p:spPr>
          <a:xfrm>
            <a:off x="381000" y="6352451"/>
            <a:ext cx="11430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 cap="flat">
            <a:solidFill>
              <a:srgbClr val="0C2D83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>
              <a:solidFill>
                <a:srgbClr val="000000"/>
              </a:solidFill>
              <a:latin typeface="Arial Black" pitchFamily="34"/>
              <a:cs typeface="Arial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C0425FE4-0563-5083-705B-EB261ADFB6EC}"/>
              </a:ext>
            </a:extLst>
          </p:cNvPr>
          <p:cNvSpPr/>
          <p:nvPr/>
        </p:nvSpPr>
        <p:spPr>
          <a:xfrm>
            <a:off x="381000" y="1344059"/>
            <a:ext cx="11430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 cap="flat">
            <a:solidFill>
              <a:srgbClr val="0C2D83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>
              <a:solidFill>
                <a:srgbClr val="000000"/>
              </a:solidFill>
              <a:latin typeface="Arial Black" pitchFamily="34"/>
              <a:cs typeface="Arial"/>
            </a:endParaRPr>
          </a:p>
        </p:txBody>
      </p:sp>
      <p:pic>
        <p:nvPicPr>
          <p:cNvPr id="9" name="Picture 1045" descr="USAFEmblemBlueSilverBig">
            <a:extLst>
              <a:ext uri="{FF2B5EF4-FFF2-40B4-BE49-F238E27FC236}">
                <a16:creationId xmlns:a16="http://schemas.microsoft.com/office/drawing/2014/main" id="{BC61D340-49F8-8AD1-63C3-D0607B7F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76" y="0"/>
            <a:ext cx="1473200" cy="120173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62191-B501-51DF-7867-F4206B87498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021" y="63841"/>
            <a:ext cx="1181198" cy="12165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811138-4101-AE1D-E9B9-F49FB651DBAE}"/>
              </a:ext>
            </a:extLst>
          </p:cNvPr>
          <p:cNvSpPr/>
          <p:nvPr/>
        </p:nvSpPr>
        <p:spPr>
          <a:xfrm>
            <a:off x="4500851" y="6416159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>
              <a:spcBef>
                <a:spcPts val="12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1">
                <a:solidFill>
                  <a:srgbClr val="000000"/>
                </a:solidFill>
                <a:latin typeface="Century Schoolbook" pitchFamily="18"/>
                <a:cs typeface="Arial"/>
              </a:rPr>
              <a:t>Collect…Protect…Exploit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3E836-0B6F-0D93-E0C2-EE87F11D503E}"/>
              </a:ext>
            </a:extLst>
          </p:cNvPr>
          <p:cNvSpPr txBox="1"/>
          <p:nvPr/>
        </p:nvSpPr>
        <p:spPr>
          <a:xfrm>
            <a:off x="11422049" y="6500191"/>
            <a:ext cx="69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4966138-1817-43C9-A2D2-806C5C2FA86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E6E43-BF32-9CEA-54E8-09BBC6026A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125" y="78612"/>
            <a:ext cx="1197875" cy="12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6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 smtClean="0">
          <a:solidFill>
            <a:srgbClr val="151C77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>
          <p15:clr>
            <a:srgbClr val="F26B43"/>
          </p15:clr>
        </p15:guide>
        <p15:guide id="2" orient="horz" pos="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_schreck@nc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"/>
          <p:cNvSpPr txBox="1">
            <a:spLocks noGrp="1"/>
          </p:cNvSpPr>
          <p:nvPr>
            <p:ph type="ctrTitle"/>
          </p:nvPr>
        </p:nvSpPr>
        <p:spPr>
          <a:xfrm>
            <a:off x="914400" y="16986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C77"/>
              </a:buClr>
              <a:buSzPts val="4400"/>
              <a:buFont typeface="Arial"/>
              <a:buNone/>
            </a:pPr>
            <a:r>
              <a:rPr lang="en-US" dirty="0"/>
              <a:t>Global Station-based Downscaling with STAR for Future OCDS</a:t>
            </a:r>
            <a:endParaRPr dirty="0"/>
          </a:p>
        </p:txBody>
      </p:sp>
      <p:sp>
        <p:nvSpPr>
          <p:cNvPr id="131" name="Google Shape;131;p1"/>
          <p:cNvSpPr txBox="1">
            <a:spLocks noGrp="1"/>
          </p:cNvSpPr>
          <p:nvPr>
            <p:ph type="subTitle" idx="1"/>
          </p:nvPr>
        </p:nvSpPr>
        <p:spPr>
          <a:xfrm>
            <a:off x="1828800" y="3689344"/>
            <a:ext cx="8534400" cy="232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 dirty="0"/>
              <a:t>Produced by: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/>
              <a:t>North Carolina Institute for Climate Studies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/>
              <a:t>In Collaboration with 14</a:t>
            </a:r>
            <a:r>
              <a:rPr lang="en-US" sz="2800" b="1" baseline="30000" dirty="0"/>
              <a:t>th</a:t>
            </a:r>
            <a:r>
              <a:rPr lang="en-US" sz="2800" b="1" dirty="0"/>
              <a:t> Weather Squadron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0" b="1" i="1" dirty="0"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NCICS POC: Carl Schreck; </a:t>
            </a:r>
            <a:r>
              <a:rPr lang="en-US" i="1" u="sng" dirty="0">
                <a:solidFill>
                  <a:schemeClr val="hlink"/>
                </a:solidFill>
                <a:hlinkClick r:id="rId3"/>
              </a:rPr>
              <a:t>carl_schreck@ncsu.edu</a:t>
            </a:r>
            <a:endParaRPr i="1" dirty="0"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 i="1" dirty="0"/>
              <a:t>14 WS POC: Jason Patla; </a:t>
            </a:r>
            <a:r>
              <a:rPr lang="en-US" sz="2800" i="1" u="sng" dirty="0">
                <a:solidFill>
                  <a:schemeClr val="hlink"/>
                </a:solidFill>
              </a:rPr>
              <a:t>jason.patla.2@us.af.mil</a:t>
            </a:r>
            <a:endParaRPr sz="2800" i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17D5-724D-291D-1944-7B728EE7B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03522-2C75-BE25-7059-331A842A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Altitude </a:t>
            </a:r>
            <a:br>
              <a:rPr lang="en-US" dirty="0"/>
            </a:br>
            <a:r>
              <a:rPr lang="en-US" dirty="0"/>
              <a:t>99</a:t>
            </a:r>
            <a:r>
              <a:rPr lang="en-US" baseline="30000" dirty="0"/>
              <a:t>th</a:t>
            </a:r>
            <a:r>
              <a:rPr lang="en-US" dirty="0"/>
              <a:t> Percentile Bias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86BDF-B3ED-95DC-6014-CDF6D8BA0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0" y="1562100"/>
            <a:ext cx="2983230" cy="4564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STAR reduces the mean absolute error by &gt;80%.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Representative sample of ~40 stations used for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2A818-8039-03FF-B542-4198FDFA3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70792" y="1940663"/>
            <a:ext cx="4378951" cy="3179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DB13E-9A4A-508E-F65A-3EA81C02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66440" y="1940663"/>
            <a:ext cx="4378951" cy="31798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54397E-3E4B-E2A7-EFC2-26AD9BA6AA3E}"/>
              </a:ext>
            </a:extLst>
          </p:cNvPr>
          <p:cNvSpPr/>
          <p:nvPr/>
        </p:nvSpPr>
        <p:spPr>
          <a:xfrm>
            <a:off x="6224270" y="3322320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522828-9016-1173-93C8-43BC728F887C}"/>
              </a:ext>
            </a:extLst>
          </p:cNvPr>
          <p:cNvSpPr/>
          <p:nvPr/>
        </p:nvSpPr>
        <p:spPr>
          <a:xfrm>
            <a:off x="10615921" y="3335020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5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85F32C-4EE3-221D-BF0E-CB9FD106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Diego Garcia, Indian Ocean</a:t>
            </a:r>
          </a:p>
        </p:txBody>
      </p:sp>
      <p:pic>
        <p:nvPicPr>
          <p:cNvPr id="9" name="Content Placeholder 8" descr="A graph of a temperature distribution&#10;&#10;AI-generated content may be incorrect.">
            <a:extLst>
              <a:ext uri="{FF2B5EF4-FFF2-40B4-BE49-F238E27FC236}">
                <a16:creationId xmlns:a16="http://schemas.microsoft.com/office/drawing/2014/main" id="{F0FF58B4-160B-48C9-81BE-79F115E42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14" y="1430573"/>
            <a:ext cx="5704536" cy="3082877"/>
          </a:xfrm>
        </p:spPr>
      </p:pic>
      <p:pic>
        <p:nvPicPr>
          <p:cNvPr id="19" name="Content Placeholder 10" descr="A graph of density distribution&#10;&#10;AI-generated content may be incorrect.">
            <a:extLst>
              <a:ext uri="{FF2B5EF4-FFF2-40B4-BE49-F238E27FC236}">
                <a16:creationId xmlns:a16="http://schemas.microsoft.com/office/drawing/2014/main" id="{0E2E2521-2DD0-C953-A2CD-A40B6E6154E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48" y="1430573"/>
            <a:ext cx="5704536" cy="3082877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259490A-65EA-1612-25DA-80DB8AA6F22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95590" y="4648623"/>
            <a:ext cx="5704536" cy="14775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Small atoll in central Indian Ocean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Temperatures are much too low in raw CMIP6 models—probably doesn’t have the island.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D07E55-71E3-6F36-519E-0AD1732D464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0" y="4648623"/>
            <a:ext cx="4851395" cy="14775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Density Altitude has similar issues.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STAR fixes both!</a:t>
            </a:r>
          </a:p>
        </p:txBody>
      </p:sp>
    </p:spTree>
    <p:extLst>
      <p:ext uri="{BB962C8B-B14F-4D97-AF65-F5344CB8AC3E}">
        <p14:creationId xmlns:p14="http://schemas.microsoft.com/office/powerpoint/2010/main" val="366819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60622-FE69-F10A-7FC2-13A77BD56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A0F725-0781-3AA3-2FB2-4610A28C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Altitude &gt;4000 ft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A54E2-056A-275A-B6B8-DE6A63893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0" y="1562100"/>
            <a:ext cx="2889851" cy="4564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Higher elevations or low-latitudes may already exceed 4000 ft every day.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STAR for SSP2-4.5 projects increases of ~2 weeks per year for several stations.</a:t>
            </a:r>
          </a:p>
        </p:txBody>
      </p:sp>
      <p:pic>
        <p:nvPicPr>
          <p:cNvPr id="13" name="Picture 12" descr="A map of the world&#10;&#10;AI-generated content may be incorrect.">
            <a:extLst>
              <a:ext uri="{FF2B5EF4-FFF2-40B4-BE49-F238E27FC236}">
                <a16:creationId xmlns:a16="http://schemas.microsoft.com/office/drawing/2014/main" id="{F26D516B-68E3-A2E1-168C-4ED7EC51B1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1870" y="2053485"/>
            <a:ext cx="4617366" cy="3061869"/>
          </a:xfrm>
          <a:prstGeom prst="rect">
            <a:avLst/>
          </a:prstGeom>
        </p:spPr>
      </p:pic>
      <p:pic>
        <p:nvPicPr>
          <p:cNvPr id="15" name="Picture 14" descr="A map of the world&#10;&#10;AI-generated content may be incorrect.">
            <a:extLst>
              <a:ext uri="{FF2B5EF4-FFF2-40B4-BE49-F238E27FC236}">
                <a16:creationId xmlns:a16="http://schemas.microsoft.com/office/drawing/2014/main" id="{8AED56C3-C707-A9F5-40C9-C164606E3D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"/>
          <a:stretch>
            <a:fillRect/>
          </a:stretch>
        </p:blipFill>
        <p:spPr>
          <a:xfrm>
            <a:off x="7572599" y="2076345"/>
            <a:ext cx="4520775" cy="30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6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7678-46F0-48E6-8BD4-57AC77C00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3938836-9059-A7B1-4637-8147A454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692023" cy="1325563"/>
          </a:xfrm>
        </p:spPr>
        <p:txBody>
          <a:bodyPr/>
          <a:lstStyle/>
          <a:p>
            <a:r>
              <a:rPr lang="en-US" dirty="0"/>
              <a:t>Wet Bulb Globe Temperature (WBGT)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977B10-E429-C7F9-B650-F2052BAB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3682" y="1593707"/>
            <a:ext cx="6317482" cy="3411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B74EC4-AE86-9E9D-48B4-BAB6802B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4" cy="2635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43D91B-494A-F8B3-43FC-0C804CD535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7" cy="263569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233F9A9-3E80-3386-6FB2-92DEB0C4B460}"/>
              </a:ext>
            </a:extLst>
          </p:cNvPr>
          <p:cNvSpPr txBox="1">
            <a:spLocks/>
          </p:cNvSpPr>
          <p:nvPr/>
        </p:nvSpPr>
        <p:spPr>
          <a:xfrm>
            <a:off x="308610" y="5006338"/>
            <a:ext cx="7566660" cy="129159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STAR reduces the biases for the 99</a:t>
            </a:r>
            <a:r>
              <a:rPr lang="en-US" sz="2400" baseline="30000" dirty="0"/>
              <a:t>th</a:t>
            </a:r>
            <a:r>
              <a:rPr lang="en-US" sz="2400" dirty="0"/>
              <a:t> percentile WBGT at most stations.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20068B-EC83-2FE6-1D7B-C1C30CA1F5A8}"/>
              </a:ext>
            </a:extLst>
          </p:cNvPr>
          <p:cNvSpPr/>
          <p:nvPr/>
        </p:nvSpPr>
        <p:spPr>
          <a:xfrm>
            <a:off x="8826059" y="2155678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412FF1-A030-35E0-15E1-036F337FB920}"/>
              </a:ext>
            </a:extLst>
          </p:cNvPr>
          <p:cNvSpPr/>
          <p:nvPr/>
        </p:nvSpPr>
        <p:spPr>
          <a:xfrm>
            <a:off x="8819963" y="4212517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9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4A0C4-E4BA-2F2C-10CF-C99A0857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EE92AA20-BCF8-AF9A-5B3E-2D1482E2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692023" cy="1325563"/>
          </a:xfrm>
        </p:spPr>
        <p:txBody>
          <a:bodyPr/>
          <a:lstStyle/>
          <a:p>
            <a:r>
              <a:rPr lang="en-US" dirty="0"/>
              <a:t>Wet Bulb Globe Temperature (WBGT)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2144EB-FD27-F103-D03E-A2244DEBF6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82" y="1592210"/>
            <a:ext cx="6317482" cy="3414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D94957-AAC2-B7B1-F9B3-FC39A158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4" cy="2635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54A15E-56AC-AC5D-B090-A3A6915F9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7" cy="263569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DF1F62A-98A4-EF91-BEF5-9881F8001C84}"/>
              </a:ext>
            </a:extLst>
          </p:cNvPr>
          <p:cNvSpPr txBox="1">
            <a:spLocks/>
          </p:cNvSpPr>
          <p:nvPr/>
        </p:nvSpPr>
        <p:spPr>
          <a:xfrm>
            <a:off x="308610" y="5006338"/>
            <a:ext cx="7566660" cy="129159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…but it cannot replicate the distribution at Belém Brazil (SBBE). </a:t>
            </a:r>
            <a:r>
              <a:rPr lang="en-US" sz="2400" b="1" dirty="0"/>
              <a:t>This is one of the only failures we’ve found in the STAR projections.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B6408E-C49F-4307-E86C-BC516B321FFB}"/>
              </a:ext>
            </a:extLst>
          </p:cNvPr>
          <p:cNvSpPr/>
          <p:nvPr/>
        </p:nvSpPr>
        <p:spPr>
          <a:xfrm>
            <a:off x="9301547" y="2545822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7880CA6-7E18-6DE5-280E-C8895097635D}"/>
              </a:ext>
            </a:extLst>
          </p:cNvPr>
          <p:cNvSpPr/>
          <p:nvPr/>
        </p:nvSpPr>
        <p:spPr>
          <a:xfrm>
            <a:off x="9295451" y="4602661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9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5A635-88C1-0DCE-5AAE-41F2D4C77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18AE30-B59A-ED03-6E3D-D6D319A3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Flag: WBGT &gt;90°F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A5F0A-65E2-C4A4-35AD-7D8A7508E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0" y="1562100"/>
            <a:ext cx="2983230" cy="45640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Mostly occurs over tropical coastal regions in the present climate.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STAR for SSP2-4.5 projects &gt;20 additional days at tropical locations.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Eastern U.S. and northeastern Asia would see 10–20 additional days.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FA28F2-7AEC-FB05-2840-92E40A9DBE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5154" y="2076345"/>
            <a:ext cx="4614131" cy="3067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1CA18-081F-C974-F0C3-0ABA415158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09" b="-6369"/>
          <a:stretch>
            <a:fillRect/>
          </a:stretch>
        </p:blipFill>
        <p:spPr>
          <a:xfrm>
            <a:off x="7623809" y="2019195"/>
            <a:ext cx="4708765" cy="33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0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8B1AA-32BE-10E0-FCAD-EFE4806E0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88CC3D6-03FD-AC43-9FE1-6C1DD698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692023" cy="1325563"/>
          </a:xfrm>
        </p:spPr>
        <p:txBody>
          <a:bodyPr/>
          <a:lstStyle/>
          <a:p>
            <a:r>
              <a:rPr lang="en-US" dirty="0"/>
              <a:t>Minimum Temperature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5CA2D-CAE1-5809-940C-E34FF67107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82" y="1592210"/>
            <a:ext cx="6317482" cy="3414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C3141E-89E6-D863-88F8-EC8A3FED0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577" y="1456567"/>
            <a:ext cx="3627501" cy="2635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61385B-E93E-5745-6270-B009DAF9E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578" y="3518924"/>
            <a:ext cx="3627501" cy="263569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3842BC5-52A8-3D25-8231-D3FAA9B39770}"/>
              </a:ext>
            </a:extLst>
          </p:cNvPr>
          <p:cNvSpPr txBox="1">
            <a:spLocks/>
          </p:cNvSpPr>
          <p:nvPr/>
        </p:nvSpPr>
        <p:spPr>
          <a:xfrm>
            <a:off x="308610" y="5212080"/>
            <a:ext cx="7566660" cy="108585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STAR has a warm bias for the coldest minimums at Beijing (ZBAA), but it’s still closer than the raw CMIP6 models.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C1478C4-BC92-BB06-6048-4A0FB88EBCF9}"/>
              </a:ext>
            </a:extLst>
          </p:cNvPr>
          <p:cNvSpPr/>
          <p:nvPr/>
        </p:nvSpPr>
        <p:spPr>
          <a:xfrm>
            <a:off x="10924032" y="2121408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3ADD79-B9FB-3664-2450-6AE393AA13FA}"/>
              </a:ext>
            </a:extLst>
          </p:cNvPr>
          <p:cNvSpPr/>
          <p:nvPr/>
        </p:nvSpPr>
        <p:spPr>
          <a:xfrm>
            <a:off x="10924032" y="4183765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79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030DA-68B9-AB89-5E57-60CFB4FE7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8BE64C9-E20A-AE8F-CDC6-D085F2D4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7" y="16545"/>
            <a:ext cx="4818222" cy="1325563"/>
          </a:xfrm>
        </p:spPr>
        <p:txBody>
          <a:bodyPr/>
          <a:lstStyle/>
          <a:p>
            <a:r>
              <a:rPr lang="en-US" dirty="0"/>
              <a:t>Heat Index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946CF2-30FD-C4F4-3E44-CE5333A18C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610" y="1466481"/>
            <a:ext cx="6970964" cy="37808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1C730-5260-60BA-5489-3F4DEE57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4" cy="2635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EA8258-9A66-92BB-E9E5-10EB9ECD0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7" cy="263569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2583EEC-3384-3738-1F28-703DDD18417E}"/>
              </a:ext>
            </a:extLst>
          </p:cNvPr>
          <p:cNvSpPr txBox="1">
            <a:spLocks/>
          </p:cNvSpPr>
          <p:nvPr/>
        </p:nvSpPr>
        <p:spPr>
          <a:xfrm>
            <a:off x="308610" y="5510151"/>
            <a:ext cx="7566660" cy="787779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STAR reduces the biases for Heat Index at most stations, including KEND.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851F4D-CDF5-3497-F290-6480A398EA6A}"/>
              </a:ext>
            </a:extLst>
          </p:cNvPr>
          <p:cNvSpPr/>
          <p:nvPr/>
        </p:nvSpPr>
        <p:spPr>
          <a:xfrm>
            <a:off x="8814816" y="2164658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7AC64C-F93F-E4CE-2023-6F17049B4680}"/>
              </a:ext>
            </a:extLst>
          </p:cNvPr>
          <p:cNvSpPr/>
          <p:nvPr/>
        </p:nvSpPr>
        <p:spPr>
          <a:xfrm>
            <a:off x="8814816" y="4227015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6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82B3-9586-D3F8-4770-32304FF77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89B8323-AE1F-C152-16C9-5D4A7BB7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566659" cy="1325563"/>
          </a:xfrm>
        </p:spPr>
        <p:txBody>
          <a:bodyPr/>
          <a:lstStyle/>
          <a:p>
            <a:r>
              <a:rPr lang="en-US" dirty="0"/>
              <a:t>Fighter Index of Thermal Stress (FITS)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23277D-F362-490C-CA32-B8B14C8655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69" y="1471688"/>
            <a:ext cx="6901421" cy="37297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A1CDF4-D347-3B7A-51A2-0E39F486F5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4" cy="2635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91BD2-0E69-5E0A-206F-5D30F705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7" cy="2635691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CF40322-1AB6-4F36-876B-FEED0F42A640}"/>
              </a:ext>
            </a:extLst>
          </p:cNvPr>
          <p:cNvSpPr txBox="1">
            <a:spLocks/>
          </p:cNvSpPr>
          <p:nvPr/>
        </p:nvSpPr>
        <p:spPr>
          <a:xfrm>
            <a:off x="308610" y="5201392"/>
            <a:ext cx="7566660" cy="109653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Biases are generally smaller for FITS than other temperature-based variables, but STAR still makes improvements.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C239FE-9ACC-6A33-3539-92BB2A8CA41C}"/>
              </a:ext>
            </a:extLst>
          </p:cNvPr>
          <p:cNvSpPr/>
          <p:nvPr/>
        </p:nvSpPr>
        <p:spPr>
          <a:xfrm>
            <a:off x="8229600" y="1811090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DB646A-A2EA-C3BB-0AB7-571039568950}"/>
              </a:ext>
            </a:extLst>
          </p:cNvPr>
          <p:cNvSpPr/>
          <p:nvPr/>
        </p:nvSpPr>
        <p:spPr>
          <a:xfrm>
            <a:off x="8223504" y="3867929"/>
            <a:ext cx="219456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4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93FB-3D85-6496-DEAD-2217D578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618B4C1C-D2EC-B55A-3CB2-B66C30F8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566659" cy="1325563"/>
          </a:xfrm>
        </p:spPr>
        <p:txBody>
          <a:bodyPr/>
          <a:lstStyle/>
          <a:p>
            <a:r>
              <a:rPr lang="en-US" dirty="0"/>
              <a:t>Dewpoint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A71C6C-026E-B636-0DC6-66190587A3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41" y="1471687"/>
            <a:ext cx="7243597" cy="3914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E0A268-5773-CFDC-C65B-744A96A2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3" cy="2635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696D5-F1F5-A049-C2A0-8078E82A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6" cy="2635691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63CF41F-AF94-4D80-E9C1-4DFCA697CA05}"/>
              </a:ext>
            </a:extLst>
          </p:cNvPr>
          <p:cNvSpPr txBox="1">
            <a:spLocks/>
          </p:cNvSpPr>
          <p:nvPr/>
        </p:nvSpPr>
        <p:spPr>
          <a:xfrm>
            <a:off x="308610" y="5386312"/>
            <a:ext cx="7566660" cy="91161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Models are too moist at Johannesburg (FAOR), and STAR reduces the bias.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CDCEAD-D55A-41DC-4C7A-54E49F0DDF52}"/>
              </a:ext>
            </a:extLst>
          </p:cNvPr>
          <p:cNvSpPr/>
          <p:nvPr/>
        </p:nvSpPr>
        <p:spPr>
          <a:xfrm>
            <a:off x="10058400" y="2780600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5AA355-B946-FDFE-4DE6-831FF40544C7}"/>
              </a:ext>
            </a:extLst>
          </p:cNvPr>
          <p:cNvSpPr/>
          <p:nvPr/>
        </p:nvSpPr>
        <p:spPr>
          <a:xfrm>
            <a:off x="10052304" y="4837439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57352-2FDF-89B8-FA57-68E9F4B41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C4AD0E-ABDE-EB28-7EE6-704FC59B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Operational Climate Data Summaries (FOCDS)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FB267-EB25-A107-DEAF-922CE71CA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042" y="1562101"/>
            <a:ext cx="6790038" cy="4564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FOCDS uses 14WS OCDS data to bias-correct CMIP6 projections for variables critical to military operations.</a:t>
            </a:r>
          </a:p>
          <a:p>
            <a:r>
              <a:rPr lang="en-US" sz="2000" dirty="0"/>
              <a:t>Downscaling with the Seasonal Trends and Analysis of Residuals (STAR) from Texas Tech</a:t>
            </a:r>
          </a:p>
          <a:p>
            <a:r>
              <a:rPr lang="en-US" sz="2000" dirty="0"/>
              <a:t>Trained on authoritative 14WS OCDS data from ~3k stations—mostly airfields and </a:t>
            </a:r>
            <a:r>
              <a:rPr lang="en-US" sz="2000" dirty="0" err="1"/>
              <a:t>helopads</a:t>
            </a:r>
            <a:r>
              <a:rPr lang="en-US" sz="2000" dirty="0"/>
              <a:t>—around the world with sufficient data for 1990–2024</a:t>
            </a:r>
          </a:p>
          <a:p>
            <a:r>
              <a:rPr lang="en-US" sz="2000" dirty="0"/>
              <a:t>Daily projections for 2025–2100 for SSP2-4.5, SSP3-7.0, SSP5-8.5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 a split-sample validation, STAR was significantly better than raw interpolated CMIP6 projections.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F9C664-ED5C-AFCB-B92C-5FCDEA5A93C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4501954"/>
              </p:ext>
            </p:extLst>
          </p:nvPr>
        </p:nvGraphicFramePr>
        <p:xfrm>
          <a:off x="7387232" y="4434822"/>
          <a:ext cx="4359536" cy="18422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9768">
                  <a:extLst>
                    <a:ext uri="{9D8B030D-6E8A-4147-A177-3AD203B41FA5}">
                      <a16:colId xmlns:a16="http://schemas.microsoft.com/office/drawing/2014/main" val="2144712585"/>
                    </a:ext>
                  </a:extLst>
                </a:gridCol>
                <a:gridCol w="2179768">
                  <a:extLst>
                    <a:ext uri="{9D8B030D-6E8A-4147-A177-3AD203B41FA5}">
                      <a16:colId xmlns:a16="http://schemas.microsoft.com/office/drawing/2014/main" val="298743026"/>
                    </a:ext>
                  </a:extLst>
                </a:gridCol>
              </a:tblGrid>
              <a:tr h="46976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Max/Min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Max/Mean Density Altitude (DA)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95292"/>
                  </a:ext>
                </a:extLst>
              </a:tr>
              <a:tr h="336205">
                <a:tc>
                  <a:txBody>
                    <a:bodyPr/>
                    <a:lstStyle/>
                    <a:p>
                      <a:r>
                        <a:rPr lang="en-US" sz="1400" dirty="0"/>
                        <a:t>Dew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Heat Index (HI)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152544"/>
                  </a:ext>
                </a:extLst>
              </a:tr>
              <a:tr h="469766">
                <a:tc>
                  <a:txBody>
                    <a:bodyPr/>
                    <a:lstStyle/>
                    <a:p>
                      <a:r>
                        <a:rPr lang="en-US" sz="1400" dirty="0"/>
                        <a:t>Wet Bulb Globe Temperature (WBGT)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Fighter Index of Thermal Stress (FITS)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433466"/>
                  </a:ext>
                </a:extLst>
              </a:tr>
              <a:tr h="46976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Sea-level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34279"/>
                  </a:ext>
                </a:extLst>
              </a:tr>
            </a:tbl>
          </a:graphicData>
        </a:graphic>
      </p:graphicFrame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B00D575C-3A56-09FC-5736-4BA04BB37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79" y="1411156"/>
            <a:ext cx="4731842" cy="30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06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C4798-E02A-0953-197D-D8984C580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9AC93AB-962D-AE36-C355-3E6C28A3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76" y="16545"/>
            <a:ext cx="7566659" cy="1325563"/>
          </a:xfrm>
        </p:spPr>
        <p:txBody>
          <a:bodyPr/>
          <a:lstStyle/>
          <a:p>
            <a:r>
              <a:rPr lang="en-US" dirty="0"/>
              <a:t>Sea-level Pressure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3E3963-FC03-C9E2-C8D7-EE024AFA85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15" y="1471687"/>
            <a:ext cx="7223048" cy="3914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5D899A-5E22-780C-CC40-4E05E1D8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1840" y="1456567"/>
            <a:ext cx="3622973" cy="26356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D00B84-4224-E059-D2E1-F8B3973D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70185" y="3518924"/>
            <a:ext cx="3626286" cy="263569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5BC73CC-3602-C774-9650-1937991C3491}"/>
              </a:ext>
            </a:extLst>
          </p:cNvPr>
          <p:cNvSpPr txBox="1">
            <a:spLocks/>
          </p:cNvSpPr>
          <p:nvPr/>
        </p:nvSpPr>
        <p:spPr>
          <a:xfrm>
            <a:off x="308610" y="5386312"/>
            <a:ext cx="7566660" cy="91161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400" dirty="0"/>
              <a:t>STAR corrects a bias for lowest pressures at Barrow (PABR).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E1E45B-478D-4408-B8DA-2722BCBDFCD5}"/>
              </a:ext>
            </a:extLst>
          </p:cNvPr>
          <p:cNvSpPr/>
          <p:nvPr/>
        </p:nvSpPr>
        <p:spPr>
          <a:xfrm>
            <a:off x="8241958" y="1807103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5E2CCC-EB4F-91BE-B49F-C5BBE9C46B49}"/>
              </a:ext>
            </a:extLst>
          </p:cNvPr>
          <p:cNvSpPr/>
          <p:nvPr/>
        </p:nvSpPr>
        <p:spPr>
          <a:xfrm>
            <a:off x="8235862" y="3863942"/>
            <a:ext cx="209982" cy="1828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08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20EDD-964E-4B25-BB1F-C6FB9469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1AE720-7A5B-61DE-BA3E-9FE6CD4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Operational Climate Data Summaries (FOCDS)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CC40C-6A9B-8940-87B1-D44C1BC34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042" y="1562101"/>
            <a:ext cx="6790038" cy="4564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FOCDS uses 14WS OCDS data to bias-correct CMIP6 projections for variables critical to military operations.</a:t>
            </a:r>
          </a:p>
          <a:p>
            <a:r>
              <a:rPr lang="en-US" sz="2000" dirty="0"/>
              <a:t>Downscaling with the Seasonal Trends and Analysis of Residuals (STAR) from Texas Tech</a:t>
            </a:r>
          </a:p>
          <a:p>
            <a:r>
              <a:rPr lang="en-US" sz="2000" dirty="0"/>
              <a:t>Trained on authoritative 14WS OCDS data from ~3k stations—mostly airfields and </a:t>
            </a:r>
            <a:r>
              <a:rPr lang="en-US" sz="2000" dirty="0" err="1"/>
              <a:t>helopads</a:t>
            </a:r>
            <a:r>
              <a:rPr lang="en-US" sz="2000" dirty="0"/>
              <a:t>—around the world with sufficient data for 1990–2024</a:t>
            </a:r>
          </a:p>
          <a:p>
            <a:r>
              <a:rPr lang="en-US" sz="2000" dirty="0"/>
              <a:t>Daily projections for 2025–2100 for SSP2-4.5, SSP3-7.0, SSP5-8.5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 a split-sample validation, STAR was significantly better than raw interpolated CMIP6 projections.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59E98C-3256-316C-A704-394DF6188F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4575117"/>
              </p:ext>
            </p:extLst>
          </p:nvPr>
        </p:nvGraphicFramePr>
        <p:xfrm>
          <a:off x="7573384" y="4434822"/>
          <a:ext cx="4359536" cy="18422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9768">
                  <a:extLst>
                    <a:ext uri="{9D8B030D-6E8A-4147-A177-3AD203B41FA5}">
                      <a16:colId xmlns:a16="http://schemas.microsoft.com/office/drawing/2014/main" val="2144712585"/>
                    </a:ext>
                  </a:extLst>
                </a:gridCol>
                <a:gridCol w="2179768">
                  <a:extLst>
                    <a:ext uri="{9D8B030D-6E8A-4147-A177-3AD203B41FA5}">
                      <a16:colId xmlns:a16="http://schemas.microsoft.com/office/drawing/2014/main" val="298743026"/>
                    </a:ext>
                  </a:extLst>
                </a:gridCol>
              </a:tblGrid>
              <a:tr h="46976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Max/Min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Max/Mean Density Altitude (DA)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95292"/>
                  </a:ext>
                </a:extLst>
              </a:tr>
              <a:tr h="336205">
                <a:tc>
                  <a:txBody>
                    <a:bodyPr/>
                    <a:lstStyle/>
                    <a:p>
                      <a:r>
                        <a:rPr lang="en-US" sz="1400" dirty="0"/>
                        <a:t>Dew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Heat Index (HI)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152544"/>
                  </a:ext>
                </a:extLst>
              </a:tr>
              <a:tr h="469766">
                <a:tc>
                  <a:txBody>
                    <a:bodyPr/>
                    <a:lstStyle/>
                    <a:p>
                      <a:r>
                        <a:rPr lang="en-US" sz="1400" dirty="0"/>
                        <a:t>Wet Bulb Globe Temperature (WBGT)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Fighter Index of Thermal Stress (FITS)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433466"/>
                  </a:ext>
                </a:extLst>
              </a:tr>
              <a:tr h="46976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Sea-level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34279"/>
                  </a:ext>
                </a:extLst>
              </a:tr>
            </a:tbl>
          </a:graphicData>
        </a:graphic>
      </p:graphicFrame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12F7C03D-3912-A027-EC72-2B5A424DA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79" y="1411156"/>
            <a:ext cx="4731842" cy="30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C77"/>
              </a:buClr>
              <a:buSzPts val="4400"/>
              <a:buFont typeface="Arial"/>
              <a:buNone/>
            </a:pPr>
            <a:r>
              <a:rPr lang="en-US" dirty="0"/>
              <a:t>Original STAR Validation</a:t>
            </a:r>
            <a:br>
              <a:rPr lang="en-US" dirty="0"/>
            </a:br>
            <a:r>
              <a:rPr lang="en-US" dirty="0"/>
              <a:t>Hayhoe et al. (2024)</a:t>
            </a:r>
            <a:endParaRPr dirty="0"/>
          </a:p>
        </p:txBody>
      </p:sp>
      <p:pic>
        <p:nvPicPr>
          <p:cNvPr id="137" name="Google Shape;137;p4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tretch/>
        </p:blipFill>
        <p:spPr>
          <a:xfrm>
            <a:off x="317970" y="1672047"/>
            <a:ext cx="7255994" cy="36683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91CF30-FB76-D520-A2A2-64A90213F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1667" y="1465634"/>
            <a:ext cx="4107784" cy="466846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r>
              <a:rPr lang="en-US" dirty="0"/>
              <a:t>Hayhoe et al. (2024) validated their algorithm using a “perfect model” method.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endParaRPr lang="en-US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r>
              <a:rPr lang="en-US" dirty="0"/>
              <a:t>Code was converted from </a:t>
            </a:r>
            <a:r>
              <a:rPr lang="en-US" dirty="0" err="1"/>
              <a:t>matlab</a:t>
            </a:r>
            <a:r>
              <a:rPr lang="en-US" dirty="0"/>
              <a:t> to python for cloud scalability.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endParaRPr lang="en-US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r>
              <a:rPr lang="en-US" dirty="0"/>
              <a:t>This is the first application: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dirty="0"/>
              <a:t>Global data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dirty="0"/>
              <a:t>In situ data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dirty="0"/>
              <a:t>Variables beyond temperature and precipitation</a:t>
            </a: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0359" y="5577681"/>
            <a:ext cx="5386387" cy="6435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1A4EA-A7A4-FE57-7288-F8BDA44C8D34}"/>
              </a:ext>
            </a:extLst>
          </p:cNvPr>
          <p:cNvSpPr txBox="1"/>
          <p:nvPr/>
        </p:nvSpPr>
        <p:spPr>
          <a:xfrm>
            <a:off x="2929502" y="1338553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Maximum Temperature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BE938-25E2-D9CE-8EDF-CF9695F0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DE9AE7-861D-A8D2-41AD-A857987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Station-based Split Sample Validation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7B63D-49BC-7394-FE39-162DFCC340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9600" y="1825910"/>
            <a:ext cx="7222067" cy="389737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2A9A0D-7BBC-DE97-7BC1-6AE681BBC0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Observed station data from 14WS OCDS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Training STAR with historical CMIP6 for 1990–2014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Validating with CMIP6 SSP2-4.5 for 2015–2024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C6DED-CBB0-4770-3DEE-063888AAA8AD}"/>
              </a:ext>
            </a:extLst>
          </p:cNvPr>
          <p:cNvSpPr txBox="1"/>
          <p:nvPr/>
        </p:nvSpPr>
        <p:spPr>
          <a:xfrm>
            <a:off x="2918980" y="5723281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Vance Air Force Base, Oklahoma</a:t>
            </a:r>
          </a:p>
        </p:txBody>
      </p:sp>
    </p:spTree>
    <p:extLst>
      <p:ext uri="{BB962C8B-B14F-4D97-AF65-F5344CB8AC3E}">
        <p14:creationId xmlns:p14="http://schemas.microsoft.com/office/powerpoint/2010/main" val="313776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0B2D5-77CD-A36D-2DB0-D4740DBB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Interpolated CMIP6 Ensemble Mean Bias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DFE5AC-52A1-F414-09FA-A59393C0E8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91" y="1562101"/>
            <a:ext cx="7405038" cy="45640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EE975-34A6-181F-F212-E576331F53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Eastern U.S. and Eastern Europe are too warm.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Western Europe, coastal regions, and islands are too cool.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29981-F4ED-A341-43B6-443FE99D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533E1-7B6F-F0EA-5F48-DD881B09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Downscaled CMIP6 Ensemble Mean Bias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D31F1-6429-538B-DCF2-87C6DF3DB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7"/>
          <a:stretch>
            <a:fillRect/>
          </a:stretch>
        </p:blipFill>
        <p:spPr>
          <a:xfrm>
            <a:off x="13091" y="1562101"/>
            <a:ext cx="7405038" cy="45640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23596-707C-100C-4940-102F971F3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STAR reduces the biases by &gt;50%.</a:t>
            </a:r>
          </a:p>
        </p:txBody>
      </p:sp>
    </p:spTree>
    <p:extLst>
      <p:ext uri="{BB962C8B-B14F-4D97-AF65-F5344CB8AC3E}">
        <p14:creationId xmlns:p14="http://schemas.microsoft.com/office/powerpoint/2010/main" val="367517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5D1038-D596-6E97-D378-4C1CA311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Days &gt; 90°F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CBBCEC-73A2-1282-2333-9B1F70E536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Raw CMIP6 projects an increase of up to 20 days per year.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F98B59-88AF-5FEF-45C7-91F98DC8E69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5"/>
          <a:stretch>
            <a:fillRect/>
          </a:stretch>
        </p:blipFill>
        <p:spPr>
          <a:xfrm>
            <a:off x="4519863" y="1582937"/>
            <a:ext cx="6878628" cy="4543231"/>
          </a:xfrm>
        </p:spPr>
      </p:pic>
    </p:spTree>
    <p:extLst>
      <p:ext uri="{BB962C8B-B14F-4D97-AF65-F5344CB8AC3E}">
        <p14:creationId xmlns:p14="http://schemas.microsoft.com/office/powerpoint/2010/main" val="199848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07B2F-0578-CB4E-77DB-533A5377C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4077B3-05E8-D82B-EC76-69BF2543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Days &gt; 90°F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7E470-4239-8852-59A0-CF488949D2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Raw CMIP6 projects an increase of up to 20 days per year.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STAR shows an increase almost twice as large, particularly in the tropics.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8D8845-B513-4F5F-0843-F4CB9B48DDF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5695" y="1534811"/>
            <a:ext cx="6878628" cy="4543231"/>
          </a:xfrm>
        </p:spPr>
      </p:pic>
    </p:spTree>
    <p:extLst>
      <p:ext uri="{BB962C8B-B14F-4D97-AF65-F5344CB8AC3E}">
        <p14:creationId xmlns:p14="http://schemas.microsoft.com/office/powerpoint/2010/main" val="115789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F47586-A7B7-1A71-3158-9CB1650D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Background: Density Altitude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40D336-D828-CDD6-FD49-A61A3978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992" y="1488140"/>
            <a:ext cx="4102608" cy="47475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Density Altitude (DA) combines temperature, pressure, and humidity.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Higher DA means decreased aircraft performance (lift/thrust), which increases runway requirements.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Operators reduce maximum takeoff weight (MTOW) to compensate: less payload or fuel.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example on the right shows projected degradation for C-17 from a recent study.</a:t>
            </a:r>
          </a:p>
        </p:txBody>
      </p:sp>
      <p:pic>
        <p:nvPicPr>
          <p:cNvPr id="7" name="Google Shape;187;p13" descr="A map of the world&#10;&#10;Description automatically generated">
            <a:extLst>
              <a:ext uri="{FF2B5EF4-FFF2-40B4-BE49-F238E27FC236}">
                <a16:creationId xmlns:a16="http://schemas.microsoft.com/office/drawing/2014/main" id="{41B0B1A0-7E98-BC34-8E52-D8AAD7FA76E7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tretch/>
        </p:blipFill>
        <p:spPr>
          <a:xfrm>
            <a:off x="4968875" y="1666081"/>
            <a:ext cx="6324600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8;p13">
            <a:extLst>
              <a:ext uri="{FF2B5EF4-FFF2-40B4-BE49-F238E27FC236}">
                <a16:creationId xmlns:a16="http://schemas.microsoft.com/office/drawing/2014/main" id="{05C15376-E4FA-F9F6-C675-B2E711A6B192}"/>
              </a:ext>
            </a:extLst>
          </p:cNvPr>
          <p:cNvSpPr txBox="1"/>
          <p:nvPr/>
        </p:nvSpPr>
        <p:spPr>
          <a:xfrm>
            <a:off x="4968875" y="5884489"/>
            <a:ext cx="63026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Benton, K. M., and T. F. Leslie, 2023: Barriers to Force Projection: Climate Change and Aerial Forward Operability. </a:t>
            </a:r>
            <a:r>
              <a:rPr lang="en-US"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Air &amp; Space Operations Review</a:t>
            </a:r>
            <a:r>
              <a:rPr lang="en-US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4–19.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715642"/>
      </p:ext>
    </p:extLst>
  </p:cSld>
  <p:clrMapOvr>
    <a:masterClrMapping/>
  </p:clrMapOvr>
</p:sld>
</file>

<file path=ppt/theme/theme1.xml><?xml version="1.0" encoding="utf-8"?>
<a:theme xmlns:a="http://schemas.openxmlformats.org/drawingml/2006/main" name="NCICS CISESS CJS 2025">
  <a:themeElements>
    <a:clrScheme name="NCSU Color Palette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AB1500"/>
      </a:accent1>
      <a:accent2>
        <a:srgbClr val="4156A1"/>
      </a:accent2>
      <a:accent3>
        <a:srgbClr val="9BBB59"/>
      </a:accent3>
      <a:accent4>
        <a:srgbClr val="427E93"/>
      </a:accent4>
      <a:accent5>
        <a:srgbClr val="D14905"/>
      </a:accent5>
      <a:accent6>
        <a:srgbClr val="FDD72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ICS CISESS CJS 2025" id="{946D4522-F1CA-5A49-82FE-1B19F6C8FDA1}" vid="{EB1D8685-8F01-AE45-AD44-EEA2E2C90C38}"/>
    </a:ext>
  </a:extLst>
</a:theme>
</file>

<file path=ppt/theme/theme2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W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4WS" id="{AB0FDF2E-4EC1-4746-937E-4DC0B590E2E5}" vid="{83197419-BF11-4A40-88E8-68376173F5F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NCICS CISESS CJS 2025</Template>
  <TotalTime>1551</TotalTime>
  <Words>874</Words>
  <Application>Microsoft Macintosh PowerPoint</Application>
  <PresentationFormat>Widescreen</PresentationFormat>
  <Paragraphs>109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Century Schoolbook</vt:lpstr>
      <vt:lpstr>NCICS CISESS CJS 2025</vt:lpstr>
      <vt:lpstr>Title Slides</vt:lpstr>
      <vt:lpstr>14WS</vt:lpstr>
      <vt:lpstr>Global Station-based Downscaling with STAR for Future OCDS</vt:lpstr>
      <vt:lpstr>Future Operational Climate Data Summaries (FOCDS)</vt:lpstr>
      <vt:lpstr>Original STAR Validation Hayhoe et al. (2024)</vt:lpstr>
      <vt:lpstr>Station-based Split Sample Validation</vt:lpstr>
      <vt:lpstr>Raw Interpolated CMIP6 Ensemble Mean Bias</vt:lpstr>
      <vt:lpstr>STAR Downscaled CMIP6 Ensemble Mean Bias</vt:lpstr>
      <vt:lpstr>Days &gt; 90°F</vt:lpstr>
      <vt:lpstr>Days &gt; 90°F</vt:lpstr>
      <vt:lpstr>Background: Density Altitude</vt:lpstr>
      <vt:lpstr>Density Altitude  99th Percentile Bias</vt:lpstr>
      <vt:lpstr>Diego Garcia, Indian Ocean</vt:lpstr>
      <vt:lpstr>Density Altitude &gt;4000 ft</vt:lpstr>
      <vt:lpstr>Wet Bulb Globe Temperature (WBGT)</vt:lpstr>
      <vt:lpstr>Wet Bulb Globe Temperature (WBGT)</vt:lpstr>
      <vt:lpstr>Black Flag: WBGT &gt;90°F</vt:lpstr>
      <vt:lpstr>Minimum Temperature</vt:lpstr>
      <vt:lpstr>Heat Index</vt:lpstr>
      <vt:lpstr>Fighter Index of Thermal Stress (FITS)</vt:lpstr>
      <vt:lpstr>Dewpoint</vt:lpstr>
      <vt:lpstr>Sea-level Pressure</vt:lpstr>
      <vt:lpstr>Future Operational Climate Data Summaries (FOCDS)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 James Schreck</dc:creator>
  <cp:lastModifiedBy>Carl James Schreck</cp:lastModifiedBy>
  <cp:revision>80</cp:revision>
  <dcterms:created xsi:type="dcterms:W3CDTF">2026-01-26T16:06:13Z</dcterms:created>
  <dcterms:modified xsi:type="dcterms:W3CDTF">2026-02-25T18:46:42Z</dcterms:modified>
</cp:coreProperties>
</file>